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  <p:sldMasterId id="2147483656" r:id="rId5"/>
    <p:sldMasterId id="2147483668" r:id="rId6"/>
  </p:sldMasterIdLst>
  <p:notesMasterIdLst>
    <p:notesMasterId r:id="rId83"/>
  </p:notesMasterIdLst>
  <p:sldIdLst>
    <p:sldId id="353" r:id="rId7"/>
    <p:sldId id="352" r:id="rId8"/>
    <p:sldId id="35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263" r:id="rId26"/>
    <p:sldId id="267" r:id="rId27"/>
    <p:sldId id="268" r:id="rId28"/>
    <p:sldId id="269" r:id="rId29"/>
    <p:sldId id="303" r:id="rId30"/>
    <p:sldId id="270" r:id="rId31"/>
    <p:sldId id="299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274" r:id="rId43"/>
    <p:sldId id="315" r:id="rId44"/>
    <p:sldId id="273" r:id="rId45"/>
    <p:sldId id="275" r:id="rId46"/>
    <p:sldId id="279" r:id="rId47"/>
    <p:sldId id="316" r:id="rId48"/>
    <p:sldId id="317" r:id="rId49"/>
    <p:sldId id="318" r:id="rId50"/>
    <p:sldId id="278" r:id="rId51"/>
    <p:sldId id="280" r:id="rId52"/>
    <p:sldId id="281" r:id="rId53"/>
    <p:sldId id="319" r:id="rId54"/>
    <p:sldId id="320" r:id="rId55"/>
    <p:sldId id="321" r:id="rId56"/>
    <p:sldId id="282" r:id="rId57"/>
    <p:sldId id="283" r:id="rId58"/>
    <p:sldId id="322" r:id="rId59"/>
    <p:sldId id="284" r:id="rId60"/>
    <p:sldId id="285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351" r:id="rId74"/>
    <p:sldId id="323" r:id="rId75"/>
    <p:sldId id="325" r:id="rId76"/>
    <p:sldId id="327" r:id="rId77"/>
    <p:sldId id="328" r:id="rId78"/>
    <p:sldId id="329" r:id="rId79"/>
    <p:sldId id="330" r:id="rId80"/>
    <p:sldId id="331" r:id="rId81"/>
    <p:sldId id="332" r:id="rId82"/>
  </p:sldIdLst>
  <p:sldSz cx="9906000" cy="6858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68" autoAdjust="0"/>
    <p:restoredTop sz="83019" autoAdjust="0"/>
  </p:normalViewPr>
  <p:slideViewPr>
    <p:cSldViewPr>
      <p:cViewPr>
        <p:scale>
          <a:sx n="100" d="100"/>
          <a:sy n="100" d="100"/>
        </p:scale>
        <p:origin x="-216" y="-108"/>
      </p:cViewPr>
      <p:guideLst>
        <p:guide orient="horz" pos="1185"/>
        <p:guide pos="37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196" y="-90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65B3A-5DE1-49DA-AA5B-F07C5750CC91}" type="datetimeFigureOut">
              <a:rPr lang="ko-KR" altLang="en-US" smtClean="0"/>
              <a:t>2016-03-18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6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15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1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15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59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158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69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75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324D4951-15C2-4EC8-9BFE-A8770D39BC8F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84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 bwMode="auto">
          <a:xfrm>
            <a:off x="273000" y="2570135"/>
            <a:ext cx="9360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656856" y="638132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dirty="0" smtClean="0"/>
              <a:t>-</a:t>
            </a:r>
            <a:fld id="{269B3D57-B1F2-4EDA-A502-5516B820E629}" type="slidenum">
              <a:rPr lang="ko-KR" altLang="en-US" smtClean="0"/>
              <a:pPr/>
              <a:t>‹#›</a:t>
            </a:fld>
            <a:r>
              <a:rPr lang="en-US" altLang="ko-KR" dirty="0" smtClean="0"/>
              <a:t>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76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114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159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7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391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3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029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81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8581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61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635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06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340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600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590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260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437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29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24"/>
          <p:cNvSpPr>
            <a:spLocks noGrp="1"/>
          </p:cNvSpPr>
          <p:nvPr>
            <p:ph type="body" sz="quarter" idx="12" hasCustomPrompt="1"/>
          </p:nvPr>
        </p:nvSpPr>
        <p:spPr>
          <a:xfrm>
            <a:off x="273000" y="505223"/>
            <a:ext cx="9360000" cy="319738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marL="0" indent="0" eaLnBrk="1" latinLnBrk="0" hangingPunct="1">
              <a:buFontTx/>
              <a:buNone/>
              <a:defRPr sz="1600" b="1" baseline="0"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ko-KR" altLang="en-US" dirty="0" smtClean="0"/>
              <a:t>본문의 핵심사항을 요약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강조하는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줄 이내의 </a:t>
            </a:r>
            <a:r>
              <a:rPr lang="en-US" altLang="ko-KR" dirty="0" smtClean="0"/>
              <a:t>Headline</a:t>
            </a:r>
            <a:endParaRPr lang="ko-KR" altLang="en-US" dirty="0" smtClean="0"/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6610344"/>
            <a:ext cx="1044116" cy="22208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273000" y="0"/>
            <a:ext cx="9360000" cy="432000"/>
          </a:xfrm>
          <a:prstGeom prst="rect">
            <a:avLst/>
          </a:prstGeom>
          <a:solidFill>
            <a:srgbClr val="1B2E5A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ko-KR" altLang="ko-KR" sz="1800" dirty="0">
              <a:ea typeface="맑은 고딕" pitchFamily="50" charset="-127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800872" y="648934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3D57-B1F2-4EDA-A502-5516B820E62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2903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56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07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03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41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26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06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2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kumimoji="1" lang="ko-KR" altLang="en-US" sz="1600" b="1" kern="1200" baseline="0">
          <a:solidFill>
            <a:schemeClr val="tx1"/>
          </a:solidFill>
          <a:latin typeface="Arial" pitchFamily="34" charset="0"/>
          <a:ea typeface="HY헤드라인M" pitchFamily="18" charset="-127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SzPct val="70000"/>
        <a:buFont typeface="Wingdings" pitchFamily="2" charset="2"/>
        <a:buChar char=""/>
        <a:defRPr kumimoji="1" lang="ko-KR" altLang="en-US" sz="12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kumimoji="1" lang="ko-KR" altLang="en-US" sz="11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kumimoji="1" lang="ko-KR" altLang="en-US" sz="1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kumimoji="1" lang="ko-KR" altLang="en-US" sz="9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kumimoji="1" lang="ko-KR" altLang="en-US" sz="1400" kern="1200">
          <a:solidFill>
            <a:schemeClr val="tx1"/>
          </a:solidFill>
          <a:latin typeface="+mn-lt"/>
          <a:ea typeface="돋움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9D219-B001-486C-B764-03F8CF7A89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49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AE321-E6B8-4ED0-BD69-811AE973FE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043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elimiscan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microsoft.com/office/2007/relationships/hdphoto" Target="../media/hdphoto7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daelimiscan.com/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microsoft.com/office/2007/relationships/hdphoto" Target="../media/hdphoto4.wdp"/><Relationship Id="rId4" Type="http://schemas.openxmlformats.org/officeDocument/2006/relationships/image" Target="../media/image8.jpeg"/><Relationship Id="rId9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53364"/>
            <a:ext cx="9325751" cy="66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 bwMode="auto">
          <a:xfrm>
            <a:off x="956556" y="2204864"/>
            <a:ext cx="7992888" cy="23402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200" b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2" t="92513" r="2148"/>
          <a:stretch/>
        </p:blipFill>
        <p:spPr bwMode="auto">
          <a:xfrm>
            <a:off x="560512" y="6273316"/>
            <a:ext cx="5940660" cy="45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4"/>
          <p:cNvSpPr txBox="1">
            <a:spLocks/>
          </p:cNvSpPr>
          <p:nvPr/>
        </p:nvSpPr>
        <p:spPr>
          <a:xfrm>
            <a:off x="2252700" y="1592796"/>
            <a:ext cx="5436605" cy="566589"/>
          </a:xfrm>
          <a:prstGeom prst="rect">
            <a:avLst/>
          </a:prstGeom>
        </p:spPr>
        <p:txBody>
          <a:bodyPr lIns="36000" tIns="36000" rIns="36000" bIns="36000"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28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사용 매뉴얼</a:t>
            </a:r>
            <a:endParaRPr kumimoji="0" lang="ko-KR" altLang="en-US" sz="2800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2598" r="23424" b="16712"/>
          <a:stretch/>
        </p:blipFill>
        <p:spPr bwMode="auto">
          <a:xfrm>
            <a:off x="3260812" y="2708920"/>
            <a:ext cx="336845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3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509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설정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방법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7. </a:t>
            </a:r>
            <a:r>
              <a:rPr lang="ko-KR" altLang="en-US" sz="1400" dirty="0" smtClean="0">
                <a:latin typeface="+mn-ea"/>
              </a:rPr>
              <a:t>장치관리자에서 </a:t>
            </a:r>
            <a:r>
              <a:rPr lang="en-US" altLang="ko-KR" sz="1400" dirty="0" smtClean="0">
                <a:latin typeface="+mn-ea"/>
              </a:rPr>
              <a:t>Bluetooth</a:t>
            </a:r>
            <a:r>
              <a:rPr lang="ko-KR" altLang="en-US" sz="1400" dirty="0" smtClean="0">
                <a:latin typeface="+mn-ea"/>
              </a:rPr>
              <a:t>의 설치 여부를 확인한다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장치관리자를 선택한다</a:t>
            </a:r>
            <a:r>
              <a:rPr lang="en-US" altLang="ko-KR" sz="1400" dirty="0" smtClean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07" y="1700758"/>
            <a:ext cx="6400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96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509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설정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방법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7. </a:t>
            </a:r>
            <a:r>
              <a:rPr lang="ko-KR" altLang="en-US" sz="1400" dirty="0" smtClean="0">
                <a:latin typeface="+mn-ea"/>
              </a:rPr>
              <a:t>장치관리자에서 </a:t>
            </a:r>
            <a:r>
              <a:rPr lang="en-US" altLang="ko-KR" sz="1400" dirty="0" smtClean="0">
                <a:latin typeface="+mn-ea"/>
              </a:rPr>
              <a:t>Bluetooth</a:t>
            </a:r>
            <a:r>
              <a:rPr lang="ko-KR" altLang="en-US" sz="1400" dirty="0" smtClean="0">
                <a:latin typeface="+mn-ea"/>
              </a:rPr>
              <a:t>의 설치 여부를 확인한다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Bluetooth </a:t>
            </a:r>
            <a:r>
              <a:rPr lang="ko-KR" altLang="en-US" sz="1400" dirty="0" smtClean="0">
                <a:latin typeface="+mn-ea"/>
              </a:rPr>
              <a:t>송수신 장치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확인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Generic Bluetooth Radio </a:t>
            </a:r>
            <a:r>
              <a:rPr lang="ko-KR" altLang="en-US" sz="1400" dirty="0" smtClean="0">
                <a:latin typeface="+mn-ea"/>
              </a:rPr>
              <a:t>및 </a:t>
            </a:r>
            <a:r>
              <a:rPr lang="en-US" altLang="ko-KR" sz="1400" dirty="0" smtClean="0">
                <a:latin typeface="+mn-ea"/>
              </a:rPr>
              <a:t>Microsoft Bluetooth </a:t>
            </a:r>
            <a:r>
              <a:rPr lang="ko-KR" altLang="en-US" sz="1400" dirty="0" smtClean="0">
                <a:latin typeface="+mn-ea"/>
              </a:rPr>
              <a:t>열거자 설치 여부 확인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스캐너 모듈과의 통신을 위해서는 </a:t>
            </a:r>
            <a:r>
              <a:rPr lang="en-US" altLang="ko-KR" sz="1400" dirty="0">
                <a:latin typeface="+mn-ea"/>
              </a:rPr>
              <a:t>Microsoft Bluetooth </a:t>
            </a:r>
            <a:r>
              <a:rPr lang="ko-KR" altLang="en-US" sz="1400" dirty="0" smtClean="0">
                <a:latin typeface="+mn-ea"/>
              </a:rPr>
              <a:t>열거자가 설치되어 있어야 함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Blue tooth</a:t>
            </a:r>
            <a:r>
              <a:rPr lang="ko-KR" altLang="en-US" sz="1400" dirty="0" smtClean="0">
                <a:latin typeface="+mn-ea"/>
              </a:rPr>
              <a:t>에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포함된 </a:t>
            </a:r>
            <a:r>
              <a:rPr lang="en-US" altLang="ko-KR" sz="1400" dirty="0" smtClean="0">
                <a:latin typeface="+mn-ea"/>
              </a:rPr>
              <a:t>CD</a:t>
            </a:r>
            <a:r>
              <a:rPr lang="ko-KR" altLang="en-US" sz="1400" dirty="0" smtClean="0">
                <a:latin typeface="+mn-ea"/>
              </a:rPr>
              <a:t>를 이용한 설치 시 </a:t>
            </a:r>
            <a:r>
              <a:rPr lang="en-US" altLang="ko-KR" sz="1400" dirty="0">
                <a:latin typeface="+mn-ea"/>
              </a:rPr>
              <a:t>Microsoft Bluetooth </a:t>
            </a:r>
            <a:r>
              <a:rPr lang="ko-KR" altLang="en-US" sz="1400" dirty="0" smtClean="0">
                <a:latin typeface="+mn-ea"/>
              </a:rPr>
              <a:t>열거자가 설치 되지 않을 수도 있음</a:t>
            </a:r>
            <a:r>
              <a:rPr lang="en-US" altLang="ko-KR" sz="1200" b="1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6509" r="30327" b="40299"/>
          <a:stretch/>
        </p:blipFill>
        <p:spPr bwMode="auto">
          <a:xfrm>
            <a:off x="2252700" y="2492896"/>
            <a:ext cx="5445043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82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041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프로그램 설치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소프트웨어 다운로드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  <a:hlinkClick r:id="rId3"/>
              </a:rPr>
              <a:t>www.daelimiscan.com</a:t>
            </a:r>
            <a:r>
              <a:rPr lang="ko-KR" altLang="en-US" sz="1400" dirty="0" smtClean="0">
                <a:latin typeface="+mn-ea"/>
              </a:rPr>
              <a:t>에서 소프트웨어를 다운로드 한다</a:t>
            </a:r>
            <a:r>
              <a:rPr lang="en-US" altLang="ko-KR" sz="1400" dirty="0" smtClean="0">
                <a:latin typeface="+mn-ea"/>
              </a:rPr>
              <a:t>.(</a:t>
            </a:r>
            <a:r>
              <a:rPr lang="ko-KR" altLang="en-US" sz="1400" dirty="0" smtClean="0">
                <a:latin typeface="+mn-ea"/>
              </a:rPr>
              <a:t>업그레이드 시에도 홈페이지에서 다운로드</a:t>
            </a:r>
            <a:r>
              <a:rPr lang="en-US" altLang="ko-KR" sz="1400" dirty="0" smtClean="0">
                <a:latin typeface="+mn-ea"/>
              </a:rPr>
              <a:t>)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프로그램 설치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프로그램 클릭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설치 화면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다음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클릭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18333" r="78906" b="70278"/>
          <a:stretch/>
        </p:blipFill>
        <p:spPr bwMode="auto">
          <a:xfrm>
            <a:off x="3152799" y="2060848"/>
            <a:ext cx="10572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33484" r="34543" b="33270"/>
          <a:stretch/>
        </p:blipFill>
        <p:spPr bwMode="auto">
          <a:xfrm>
            <a:off x="1793088" y="3789040"/>
            <a:ext cx="4521525" cy="273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66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041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프로그램 설치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4. </a:t>
            </a:r>
            <a:r>
              <a:rPr lang="ko-KR" altLang="en-US" sz="1400" dirty="0" smtClean="0">
                <a:latin typeface="+mn-ea"/>
              </a:rPr>
              <a:t>설치 마법사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설치 클릭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5. </a:t>
            </a:r>
            <a:r>
              <a:rPr lang="ko-KR" altLang="en-US" sz="1400" dirty="0" smtClean="0">
                <a:latin typeface="+mn-ea"/>
              </a:rPr>
              <a:t>설치 마법사 종료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완료 클릭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1" t="33495" r="34671" b="33257"/>
          <a:stretch/>
        </p:blipFill>
        <p:spPr bwMode="auto">
          <a:xfrm>
            <a:off x="743423" y="1268760"/>
            <a:ext cx="3937516" cy="239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3" t="33347" r="34490" b="33407"/>
          <a:stretch/>
        </p:blipFill>
        <p:spPr bwMode="auto">
          <a:xfrm>
            <a:off x="4880992" y="1268904"/>
            <a:ext cx="3956590" cy="23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8" t="33403" r="34596" b="33351"/>
          <a:stretch/>
        </p:blipFill>
        <p:spPr bwMode="auto">
          <a:xfrm>
            <a:off x="744510" y="4149080"/>
            <a:ext cx="3956462" cy="23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14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041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프로그램 설치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6. </a:t>
            </a:r>
            <a:r>
              <a:rPr lang="ko-KR" altLang="en-US" sz="1400" dirty="0" smtClean="0">
                <a:latin typeface="+mn-ea"/>
              </a:rPr>
              <a:t>바탕화면에 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아이콘 생성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295400" y="1510828"/>
            <a:ext cx="7315200" cy="4114800"/>
            <a:chOff x="956556" y="1520825"/>
            <a:chExt cx="7315200" cy="41148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556" y="1520825"/>
              <a:ext cx="731520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1208584" y="2310780"/>
              <a:ext cx="360040" cy="32403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01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374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모바일기기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대림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설치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구글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Play </a:t>
            </a:r>
            <a:r>
              <a:rPr lang="ko-KR" altLang="en-US" sz="1400" dirty="0" smtClean="0">
                <a:latin typeface="+mn-ea"/>
              </a:rPr>
              <a:t>스토어를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-scan’ </a:t>
            </a:r>
            <a:r>
              <a:rPr lang="ko-KR" altLang="en-US" sz="1400" dirty="0" smtClean="0">
                <a:latin typeface="+mn-ea"/>
              </a:rPr>
              <a:t>검색한다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App.</a:t>
            </a:r>
            <a:r>
              <a:rPr lang="ko-KR" altLang="en-US" sz="1400" dirty="0" smtClean="0">
                <a:latin typeface="+mn-ea"/>
              </a:rPr>
              <a:t>을 설치한다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설치 후 바탕화면 </a:t>
            </a:r>
            <a:r>
              <a:rPr lang="en-US" altLang="ko-KR" sz="1400" dirty="0" smtClean="0">
                <a:latin typeface="+mn-ea"/>
              </a:rPr>
              <a:t>‘</a:t>
            </a:r>
            <a:r>
              <a:rPr lang="ko-KR" altLang="en-US" sz="1400" dirty="0" smtClean="0">
                <a:latin typeface="+mn-ea"/>
              </a:rPr>
              <a:t>대림아이스캔</a:t>
            </a:r>
            <a:r>
              <a:rPr lang="en-US" altLang="ko-KR" sz="1400" dirty="0" smtClean="0">
                <a:latin typeface="+mn-ea"/>
              </a:rPr>
              <a:t>’ </a:t>
            </a:r>
            <a:r>
              <a:rPr lang="ko-KR" altLang="en-US" sz="1400" dirty="0" smtClean="0">
                <a:latin typeface="+mn-ea"/>
              </a:rPr>
              <a:t>아이콘 생성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55" y="2359682"/>
            <a:ext cx="2314575" cy="4114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16" y="2374752"/>
            <a:ext cx="2314575" cy="4114800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93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5330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통신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데스크 톱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(Desk top)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>
                <a:latin typeface="+mn-ea"/>
              </a:rPr>
              <a:t>블루투스</a:t>
            </a:r>
            <a:r>
              <a:rPr lang="ko-KR" altLang="en-US" sz="1400" dirty="0">
                <a:latin typeface="+mn-ea"/>
              </a:rPr>
              <a:t> 통신 설정은 최초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회 설정하며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이후에는 자동으로 </a:t>
            </a:r>
            <a:r>
              <a:rPr lang="ko-KR" altLang="en-US" sz="1400" dirty="0" smtClean="0">
                <a:latin typeface="+mn-ea"/>
              </a:rPr>
              <a:t>연결한다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동글을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유에스비</a:t>
            </a:r>
            <a:r>
              <a:rPr lang="en-US" altLang="ko-KR" sz="1400" dirty="0" smtClean="0">
                <a:latin typeface="+mn-ea"/>
              </a:rPr>
              <a:t>(USB) </a:t>
            </a:r>
            <a:r>
              <a:rPr lang="ko-KR" altLang="en-US" sz="1400" dirty="0" smtClean="0">
                <a:latin typeface="+mn-ea"/>
              </a:rPr>
              <a:t>포트에 삽입한다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모듈을 이륜차 진단 포트에 연결하고 </a:t>
            </a:r>
            <a:r>
              <a:rPr lang="ko-KR" altLang="en-US" sz="1400" dirty="0" err="1" smtClean="0">
                <a:latin typeface="+mn-ea"/>
              </a:rPr>
              <a:t>키온</a:t>
            </a:r>
            <a:r>
              <a:rPr lang="en-US" altLang="ko-KR" sz="1400" dirty="0" smtClean="0">
                <a:latin typeface="+mn-ea"/>
              </a:rPr>
              <a:t>(Key-on) </a:t>
            </a:r>
            <a:r>
              <a:rPr lang="ko-KR" altLang="en-US" sz="1400" dirty="0" smtClean="0">
                <a:latin typeface="+mn-ea"/>
              </a:rPr>
              <a:t>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바탕화면의 대림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프로그램을 구동한다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설정 화면에서 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    1)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통신 선택 확인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2) </a:t>
            </a:r>
            <a:r>
              <a:rPr lang="ko-KR" altLang="en-US" sz="1400" dirty="0" smtClean="0">
                <a:latin typeface="+mn-ea"/>
              </a:rPr>
              <a:t>단말기 </a:t>
            </a:r>
            <a:r>
              <a:rPr lang="en-US" altLang="ko-KR" sz="1400" dirty="0" smtClean="0">
                <a:latin typeface="+mn-ea"/>
              </a:rPr>
              <a:t>LED </a:t>
            </a:r>
            <a:r>
              <a:rPr lang="ko-KR" altLang="en-US" sz="1400" dirty="0" smtClean="0">
                <a:latin typeface="+mn-ea"/>
              </a:rPr>
              <a:t>점등 확인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    - </a:t>
            </a:r>
            <a:r>
              <a:rPr lang="ko-KR" altLang="en-US" sz="1400" dirty="0" smtClean="0">
                <a:latin typeface="+mn-ea"/>
              </a:rPr>
              <a:t>단말기의 붉은색과 초록색 램프가 깜빡임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3) </a:t>
            </a:r>
            <a:r>
              <a:rPr lang="ko-KR" altLang="en-US" sz="1400" dirty="0" smtClean="0">
                <a:latin typeface="+mn-ea"/>
              </a:rPr>
              <a:t>단말기 일련번호 </a:t>
            </a:r>
            <a:r>
              <a:rPr lang="en-US" altLang="ko-KR" sz="1400" dirty="0" smtClean="0">
                <a:latin typeface="+mn-ea"/>
              </a:rPr>
              <a:t>5</a:t>
            </a:r>
            <a:r>
              <a:rPr lang="ko-KR" altLang="en-US" sz="1400" dirty="0" smtClean="0">
                <a:latin typeface="+mn-ea"/>
              </a:rPr>
              <a:t>자리 입력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4)</a:t>
            </a:r>
            <a:r>
              <a:rPr lang="ko-KR" altLang="en-US" sz="1400" dirty="0" smtClean="0">
                <a:latin typeface="+mn-ea"/>
              </a:rPr>
              <a:t> 연결 버튼 클릭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424608" y="4262031"/>
            <a:ext cx="1800000" cy="1200000"/>
            <a:chOff x="1424608" y="4262031"/>
            <a:chExt cx="1800000" cy="1200000"/>
          </a:xfrm>
        </p:grpSpPr>
        <p:pic>
          <p:nvPicPr>
            <p:cNvPr id="7" name="Picture 2" descr="C:\Users\master\Documents\카카오톡 받은 파일\새 폴더\KakaoTalk_20160223_18141197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71" t="41749" r="28200" b="26755"/>
            <a:stretch/>
          </p:blipFill>
          <p:spPr bwMode="auto">
            <a:xfrm rot="5400000">
              <a:off x="1724608" y="3962031"/>
              <a:ext cx="12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모서리가 둥근 직사각형 9"/>
            <p:cNvSpPr/>
            <p:nvPr/>
          </p:nvSpPr>
          <p:spPr>
            <a:xfrm>
              <a:off x="2176561" y="5119206"/>
              <a:ext cx="864096" cy="25202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529064" y="1936583"/>
            <a:ext cx="4132850" cy="4827447"/>
            <a:chOff x="5529064" y="1936583"/>
            <a:chExt cx="4132850" cy="482744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2" t="23782" r="38271" b="27573"/>
            <a:stretch/>
          </p:blipFill>
          <p:spPr bwMode="auto">
            <a:xfrm>
              <a:off x="5529064" y="1936583"/>
              <a:ext cx="4132850" cy="482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그룹 2"/>
            <p:cNvGrpSpPr/>
            <p:nvPr/>
          </p:nvGrpSpPr>
          <p:grpSpPr>
            <a:xfrm>
              <a:off x="5853165" y="2923924"/>
              <a:ext cx="3682049" cy="3061360"/>
              <a:chOff x="5176699" y="2692166"/>
              <a:chExt cx="3682049" cy="3061360"/>
            </a:xfrm>
          </p:grpSpPr>
          <p:sp>
            <p:nvSpPr>
              <p:cNvPr id="8" name="모서리가 둥근 직사각형 7"/>
              <p:cNvSpPr/>
              <p:nvPr/>
            </p:nvSpPr>
            <p:spPr>
              <a:xfrm>
                <a:off x="5176699" y="2692166"/>
                <a:ext cx="1334098" cy="252028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모서리가 둥근 직사각형 8"/>
              <p:cNvSpPr/>
              <p:nvPr/>
            </p:nvSpPr>
            <p:spPr>
              <a:xfrm>
                <a:off x="6328762" y="5501498"/>
                <a:ext cx="864096" cy="252028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모서리가 둥근 직사각형 10"/>
              <p:cNvSpPr/>
              <p:nvPr/>
            </p:nvSpPr>
            <p:spPr>
              <a:xfrm>
                <a:off x="7338970" y="4706473"/>
                <a:ext cx="1519778" cy="383189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4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48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5330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통신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데스크 톱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(Desk top)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연결시</a:t>
            </a:r>
            <a:r>
              <a:rPr lang="ko-KR" altLang="en-US" sz="1400" dirty="0" smtClean="0">
                <a:latin typeface="+mn-ea"/>
              </a:rPr>
              <a:t> 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</a:t>
            </a:r>
            <a:r>
              <a:rPr lang="ko-KR" altLang="en-US" sz="1400" dirty="0" smtClean="0">
                <a:latin typeface="+mn-ea"/>
              </a:rPr>
              <a:t>의 붉은색 램프 점등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2. </a:t>
            </a:r>
            <a:r>
              <a:rPr lang="ko-KR" altLang="en-US" sz="1400" dirty="0" smtClean="0">
                <a:latin typeface="+mn-ea"/>
              </a:rPr>
              <a:t>통신 재설정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- </a:t>
            </a:r>
            <a:r>
              <a:rPr lang="ko-KR" altLang="en-US" sz="1400" dirty="0" smtClean="0">
                <a:latin typeface="+mn-ea"/>
              </a:rPr>
              <a:t>단말기 모듈 변경 혹은 통신 </a:t>
            </a:r>
            <a:r>
              <a:rPr lang="ko-KR" altLang="en-US" sz="1400" dirty="0" err="1" smtClean="0">
                <a:latin typeface="+mn-ea"/>
              </a:rPr>
              <a:t>불량시</a:t>
            </a:r>
            <a:r>
              <a:rPr lang="ko-KR" altLang="en-US" sz="1400" dirty="0" smtClean="0">
                <a:latin typeface="+mn-ea"/>
              </a:rPr>
              <a:t> 재설정 아이콘을 클릭하여 통신을 재설정한다</a:t>
            </a:r>
            <a:r>
              <a:rPr lang="en-US" altLang="ko-KR" sz="1400" b="1" dirty="0" smtClean="0">
                <a:latin typeface="+mn-ea"/>
              </a:rPr>
              <a:t>.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2598" r="23424" b="16712"/>
          <a:stretch/>
        </p:blipFill>
        <p:spPr bwMode="auto">
          <a:xfrm>
            <a:off x="2757168" y="2241332"/>
            <a:ext cx="4860128" cy="363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838243" y="2275240"/>
            <a:ext cx="359085" cy="25202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2766693" y="2260382"/>
            <a:ext cx="359085" cy="25202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2" t="23782" r="38271" b="27573"/>
          <a:stretch/>
        </p:blipFill>
        <p:spPr bwMode="auto">
          <a:xfrm>
            <a:off x="773696" y="3212976"/>
            <a:ext cx="1713732" cy="200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직선 화살표 연결선 3"/>
          <p:cNvCxnSpPr/>
          <p:nvPr/>
        </p:nvCxnSpPr>
        <p:spPr>
          <a:xfrm flipH="1">
            <a:off x="1630984" y="2386396"/>
            <a:ext cx="1136131" cy="82658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37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56526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통신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모바일기기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스마트폰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사용을 원하는 </a:t>
            </a: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장치의 </a:t>
            </a:r>
            <a:r>
              <a:rPr lang="en-US" altLang="ko-KR" sz="1400" dirty="0" smtClean="0">
                <a:latin typeface="+mn-ea"/>
              </a:rPr>
              <a:t>Bluetooth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장치를 </a:t>
            </a:r>
            <a:r>
              <a:rPr lang="en-US" altLang="ko-KR" sz="1400" dirty="0" smtClean="0">
                <a:latin typeface="+mn-ea"/>
              </a:rPr>
              <a:t>On </a:t>
            </a:r>
            <a:r>
              <a:rPr lang="ko-KR" altLang="en-US" sz="1400" dirty="0" smtClean="0">
                <a:latin typeface="+mn-ea"/>
              </a:rPr>
              <a:t>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>
                <a:latin typeface="+mn-ea"/>
              </a:rPr>
              <a:t>-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기기의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버튼을 활성화 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노트북은 내장된 </a:t>
            </a:r>
            <a:r>
              <a:rPr lang="ko-KR" altLang="en-US" sz="1400" dirty="0" err="1" smtClean="0">
                <a:latin typeface="+mn-ea"/>
              </a:rPr>
              <a:t>블루투스를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On </a:t>
            </a:r>
            <a:r>
              <a:rPr lang="ko-KR" altLang="en-US" sz="1400" dirty="0" smtClean="0">
                <a:latin typeface="+mn-ea"/>
              </a:rPr>
              <a:t>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자세한 방법은 제조사 매뉴얼을 참고한다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만약 </a:t>
            </a:r>
            <a:r>
              <a:rPr lang="ko-KR" altLang="en-US" sz="1400" dirty="0" err="1" smtClean="0">
                <a:latin typeface="+mn-ea"/>
              </a:rPr>
              <a:t>블루투스를</a:t>
            </a:r>
            <a:r>
              <a:rPr lang="ko-KR" altLang="en-US" sz="1400" dirty="0" smtClean="0">
                <a:latin typeface="+mn-ea"/>
              </a:rPr>
              <a:t> 지원하지 않는 경우 데스크톱 버전과 마찬가지로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동글을</a:t>
            </a:r>
            <a:r>
              <a:rPr lang="ko-KR" altLang="en-US" sz="1400" dirty="0" smtClean="0">
                <a:latin typeface="+mn-ea"/>
              </a:rPr>
              <a:t> 설치한다</a:t>
            </a:r>
            <a:r>
              <a:rPr lang="en-US" altLang="ko-KR" sz="1400" dirty="0" smtClean="0">
                <a:latin typeface="+mn-ea"/>
              </a:rPr>
              <a:t>.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400" b="1" dirty="0" smtClean="0">
                <a:latin typeface="+mn-ea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latin typeface="+mn-ea"/>
              </a:rPr>
              <a:t>    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899919" y="2564904"/>
            <a:ext cx="2227500" cy="3960000"/>
            <a:chOff x="3899919" y="2564904"/>
            <a:chExt cx="2227500" cy="3960000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919" y="2564904"/>
              <a:ext cx="2227500" cy="3960000"/>
            </a:xfrm>
            <a:prstGeom prst="rect">
              <a:avLst/>
            </a:prstGeom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4808984" y="2744924"/>
              <a:ext cx="435377" cy="5421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03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246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모바일기기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대림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설치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기기에서 </a:t>
            </a:r>
            <a:r>
              <a:rPr lang="ko-KR" altLang="en-US" sz="1400" b="1" dirty="0" smtClean="0">
                <a:latin typeface="+mn-ea"/>
              </a:rPr>
              <a:t>대림 아이 스캔 </a:t>
            </a:r>
            <a:r>
              <a:rPr lang="ko-KR" altLang="en-US" sz="1400" b="1" dirty="0" err="1" smtClean="0">
                <a:latin typeface="+mn-ea"/>
              </a:rPr>
              <a:t>앱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선택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차량진단 </a:t>
            </a: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차량 선택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선택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이후 연결 할 장치를 선택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선택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3074" name="Picture 2" descr="C:\Users\master\Documents\카카오톡 받은 파일\KakaoTalk_20160222_160853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8" y="2336626"/>
            <a:ext cx="2314575" cy="411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ster\Documents\카카오톡 받은 파일\KakaoTalk_20160222_160847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32" y="2320925"/>
            <a:ext cx="2314575" cy="411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04" y="2328495"/>
            <a:ext cx="2314575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그룹 2"/>
          <p:cNvGrpSpPr/>
          <p:nvPr/>
        </p:nvGrpSpPr>
        <p:grpSpPr>
          <a:xfrm>
            <a:off x="7462961" y="2311400"/>
            <a:ext cx="2314575" cy="4114800"/>
            <a:chOff x="7462961" y="2311400"/>
            <a:chExt cx="2314575" cy="41148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961" y="2311400"/>
              <a:ext cx="2314575" cy="4114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모서리가 둥근 직사각형 8"/>
            <p:cNvSpPr/>
            <p:nvPr/>
          </p:nvSpPr>
          <p:spPr>
            <a:xfrm>
              <a:off x="7639583" y="4196441"/>
              <a:ext cx="1936606" cy="32566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70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" y="5985284"/>
            <a:ext cx="1898629" cy="573911"/>
          </a:xfrm>
          <a:prstGeom prst="rect">
            <a:avLst/>
          </a:prstGeom>
        </p:spPr>
      </p:pic>
      <p:sp>
        <p:nvSpPr>
          <p:cNvPr id="6" name="제목 4"/>
          <p:cNvSpPr txBox="1">
            <a:spLocks/>
          </p:cNvSpPr>
          <p:nvPr/>
        </p:nvSpPr>
        <p:spPr>
          <a:xfrm>
            <a:off x="3620852" y="2672916"/>
            <a:ext cx="5904656" cy="2916324"/>
          </a:xfrm>
          <a:prstGeom prst="rect">
            <a:avLst/>
          </a:prstGeom>
        </p:spPr>
        <p:txBody>
          <a:bodyPr lIns="36000" tIns="36000" rIns="36000" bIns="36000" anchor="t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pPr algn="l">
              <a:lnSpc>
                <a:spcPct val="200000"/>
              </a:lnSpc>
            </a:pPr>
            <a:r>
              <a:rPr kumimoji="0" lang="ko-KR" altLang="en-US" sz="28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    </a:t>
            </a:r>
            <a:r>
              <a:rPr kumimoji="0" lang="en-US" altLang="ko-KR" sz="28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- </a:t>
            </a:r>
            <a:r>
              <a:rPr kumimoji="0" lang="ko-KR" altLang="en-US" sz="28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목 차 </a:t>
            </a:r>
            <a:r>
              <a:rPr kumimoji="0" lang="en-US" altLang="ko-KR" sz="28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-</a:t>
            </a:r>
          </a:p>
          <a:p>
            <a:pPr algn="l">
              <a:lnSpc>
                <a:spcPct val="200000"/>
              </a:lnSpc>
            </a:pPr>
            <a:endParaRPr kumimoji="0" lang="en-US" altLang="ko-KR" sz="1400" b="0" dirty="0" smtClean="0">
              <a:latin typeface="HY견고딕" pitchFamily="18" charset="-127"/>
              <a:ea typeface="HY견고딕" pitchFamily="18" charset="-127"/>
              <a:cs typeface="Arial" charset="0"/>
            </a:endParaRP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kumimoji="0" lang="ko-KR" altLang="en-US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대림 </a:t>
            </a:r>
            <a:r>
              <a:rPr kumimoji="0" lang="en-US" altLang="ko-KR" sz="1800" b="0" dirty="0" err="1" smtClean="0">
                <a:latin typeface="HY견고딕" pitchFamily="18" charset="-127"/>
                <a:ea typeface="HY견고딕" pitchFamily="18" charset="-127"/>
                <a:cs typeface="Arial" charset="0"/>
              </a:rPr>
              <a:t>i</a:t>
            </a:r>
            <a:r>
              <a:rPr kumimoji="0" lang="en-US" altLang="ko-KR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-scan </a:t>
            </a:r>
            <a:r>
              <a:rPr kumimoji="0" lang="ko-KR" altLang="en-US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설치 방법</a:t>
            </a:r>
            <a:endParaRPr kumimoji="0" lang="en-US" altLang="ko-KR" sz="1800" b="0" dirty="0" smtClean="0">
              <a:latin typeface="HY견고딕" pitchFamily="18" charset="-127"/>
              <a:ea typeface="HY견고딕" pitchFamily="18" charset="-127"/>
              <a:cs typeface="Arial" charset="0"/>
            </a:endParaRP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kumimoji="0" lang="ko-KR" altLang="en-US" sz="1800" b="0" dirty="0">
                <a:latin typeface="HY견고딕" pitchFamily="18" charset="-127"/>
                <a:ea typeface="HY견고딕" pitchFamily="18" charset="-127"/>
                <a:cs typeface="Arial" charset="0"/>
              </a:rPr>
              <a:t>대림 </a:t>
            </a:r>
            <a:r>
              <a:rPr kumimoji="0" lang="en-US" altLang="ko-KR" sz="1800" b="0" dirty="0" err="1">
                <a:latin typeface="HY견고딕" pitchFamily="18" charset="-127"/>
                <a:ea typeface="HY견고딕" pitchFamily="18" charset="-127"/>
                <a:cs typeface="Arial" charset="0"/>
              </a:rPr>
              <a:t>i</a:t>
            </a:r>
            <a:r>
              <a:rPr kumimoji="0" lang="en-US" altLang="ko-KR" sz="1800" b="0" dirty="0">
                <a:latin typeface="HY견고딕" pitchFamily="18" charset="-127"/>
                <a:ea typeface="HY견고딕" pitchFamily="18" charset="-127"/>
                <a:cs typeface="Arial" charset="0"/>
              </a:rPr>
              <a:t>-scan </a:t>
            </a:r>
            <a:r>
              <a:rPr kumimoji="0" lang="ko-KR" altLang="en-US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컴퓨터 버</a:t>
            </a:r>
            <a:r>
              <a:rPr kumimoji="0" lang="ko-KR" altLang="en-US" sz="1800" b="0" dirty="0">
                <a:latin typeface="HY견고딕" pitchFamily="18" charset="-127"/>
                <a:ea typeface="HY견고딕" pitchFamily="18" charset="-127"/>
                <a:cs typeface="Arial" charset="0"/>
              </a:rPr>
              <a:t>전</a:t>
            </a:r>
            <a:r>
              <a:rPr kumimoji="0" lang="ko-KR" altLang="en-US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 </a:t>
            </a:r>
            <a:endParaRPr kumimoji="0" lang="en-US" altLang="ko-KR" sz="1800" b="0" dirty="0" smtClean="0">
              <a:latin typeface="HY견고딕" pitchFamily="18" charset="-127"/>
              <a:ea typeface="HY견고딕" pitchFamily="18" charset="-127"/>
              <a:cs typeface="Arial" charset="0"/>
            </a:endParaRP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kumimoji="0" lang="ko-KR" altLang="en-US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대림 </a:t>
            </a:r>
            <a:r>
              <a:rPr kumimoji="0" lang="en-US" altLang="ko-KR" sz="1800" b="0" dirty="0" err="1">
                <a:latin typeface="HY견고딕" pitchFamily="18" charset="-127"/>
                <a:ea typeface="HY견고딕" pitchFamily="18" charset="-127"/>
                <a:cs typeface="Arial" charset="0"/>
              </a:rPr>
              <a:t>i</a:t>
            </a:r>
            <a:r>
              <a:rPr kumimoji="0" lang="en-US" altLang="ko-KR" sz="1800" b="0" dirty="0">
                <a:latin typeface="HY견고딕" pitchFamily="18" charset="-127"/>
                <a:ea typeface="HY견고딕" pitchFamily="18" charset="-127"/>
                <a:cs typeface="Arial" charset="0"/>
              </a:rPr>
              <a:t>-scan </a:t>
            </a:r>
            <a:r>
              <a:rPr kumimoji="0" lang="ko-KR" altLang="en-US" sz="1800" b="0" dirty="0" err="1" smtClean="0">
                <a:latin typeface="HY견고딕" pitchFamily="18" charset="-127"/>
                <a:ea typeface="HY견고딕" pitchFamily="18" charset="-127"/>
                <a:cs typeface="Arial" charset="0"/>
              </a:rPr>
              <a:t>모바일기기</a:t>
            </a:r>
            <a:r>
              <a:rPr kumimoji="0" lang="ko-KR" altLang="en-US" sz="1800" b="0" dirty="0">
                <a:latin typeface="HY견고딕" pitchFamily="18" charset="-127"/>
                <a:ea typeface="HY견고딕" pitchFamily="18" charset="-127"/>
                <a:cs typeface="Arial" charset="0"/>
              </a:rPr>
              <a:t> </a:t>
            </a:r>
            <a:r>
              <a:rPr kumimoji="0" lang="ko-KR" altLang="en-US" sz="1800" b="0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버전</a:t>
            </a:r>
            <a:endParaRPr kumimoji="0" lang="ko-KR" altLang="en-US" sz="1800" b="0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3793728" y="6559195"/>
            <a:ext cx="2311400" cy="295270"/>
          </a:xfrm>
        </p:spPr>
        <p:txBody>
          <a:bodyPr/>
          <a:lstStyle/>
          <a:p>
            <a:fld id="{269B3D57-B1F2-4EDA-A502-5516B820E629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268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354071" y="1926746"/>
            <a:ext cx="9197858" cy="566589"/>
          </a:xfrm>
          <a:prstGeom prst="rect">
            <a:avLst/>
          </a:prstGeom>
        </p:spPr>
        <p:txBody>
          <a:bodyPr lIns="36000" tIns="36000" rIns="36000" bIns="36000" anchor="b"/>
          <a:lstStyle/>
          <a:p>
            <a:pPr lvl="0" algn="l"/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28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컴퓨터 버전</a:t>
            </a:r>
            <a:endParaRPr kumimoji="0" lang="ko-KR" altLang="en-US" sz="2800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" y="5985284"/>
            <a:ext cx="1898629" cy="57391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3793728" y="6484255"/>
            <a:ext cx="2311400" cy="365125"/>
          </a:xfrm>
        </p:spPr>
        <p:txBody>
          <a:bodyPr/>
          <a:lstStyle/>
          <a:p>
            <a:fld id="{269B3D57-B1F2-4EDA-A502-5516B820E629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44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630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화면 구성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200" i="0" dirty="0" smtClean="0">
                <a:latin typeface="+mn-ea"/>
              </a:rPr>
              <a:t>총 </a:t>
            </a:r>
            <a:r>
              <a:rPr kumimoji="0" lang="en-US" altLang="ko-KR" sz="1200" i="0" dirty="0" smtClean="0">
                <a:latin typeface="+mn-ea"/>
              </a:rPr>
              <a:t>8</a:t>
            </a:r>
            <a:r>
              <a:rPr kumimoji="0" lang="ko-KR" altLang="en-US" sz="1200" i="0" dirty="0" smtClean="0">
                <a:latin typeface="+mn-ea"/>
              </a:rPr>
              <a:t>개의 메인 메뉴로 구성</a:t>
            </a:r>
            <a:r>
              <a:rPr kumimoji="0" lang="en-US" altLang="ko-KR" sz="1200" i="0" dirty="0" smtClean="0">
                <a:latin typeface="+mn-ea"/>
              </a:rPr>
              <a:t/>
            </a:r>
            <a:br>
              <a:rPr kumimoji="0" lang="en-US" altLang="ko-KR" sz="1200" i="0" dirty="0" smtClean="0">
                <a:latin typeface="+mn-ea"/>
              </a:rPr>
            </a:br>
            <a:r>
              <a:rPr kumimoji="0" lang="en-US" altLang="ko-KR" sz="1200" i="0" dirty="0" smtClean="0">
                <a:latin typeface="+mn-ea"/>
              </a:rPr>
              <a:t>- </a:t>
            </a:r>
            <a:r>
              <a:rPr lang="ko-KR" altLang="en-US" sz="1200" dirty="0">
                <a:latin typeface="+mn-ea"/>
              </a:rPr>
              <a:t>소식지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정비정보는 인터넷 데이터 </a:t>
            </a:r>
            <a:r>
              <a:rPr lang="ko-KR" altLang="en-US" sz="1200" dirty="0" smtClean="0">
                <a:latin typeface="+mn-ea"/>
              </a:rPr>
              <a:t>센터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kumimoji="0" lang="en-US" altLang="ko-KR" sz="1200" i="0" dirty="0" smtClean="0">
                <a:latin typeface="+mn-ea"/>
              </a:rPr>
              <a:t>IDC) </a:t>
            </a:r>
            <a:r>
              <a:rPr kumimoji="0" lang="ko-KR" altLang="en-US" sz="1200" i="0" dirty="0" smtClean="0">
                <a:latin typeface="+mn-ea"/>
              </a:rPr>
              <a:t>미 구축으로 추후 제공 예정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28328" y="1755204"/>
            <a:ext cx="1080000" cy="3510000"/>
            <a:chOff x="2160000" y="720000"/>
            <a:chExt cx="1440000" cy="3510000"/>
          </a:xfrm>
        </p:grpSpPr>
        <p:sp>
          <p:nvSpPr>
            <p:cNvPr id="10" name="직사각형 13"/>
            <p:cNvSpPr/>
            <p:nvPr/>
          </p:nvSpPr>
          <p:spPr bwMode="auto">
            <a:xfrm>
              <a:off x="2160000" y="7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1. </a:t>
              </a:r>
              <a:r>
                <a:rPr lang="ko-KR" altLang="en-US" sz="1200" dirty="0" smtClean="0"/>
                <a:t>홈페이지</a:t>
              </a:r>
              <a:r>
                <a:rPr lang="en-US" altLang="ko-KR" sz="1200" dirty="0" smtClean="0"/>
                <a:t> 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직사각형 13"/>
            <p:cNvSpPr/>
            <p:nvPr/>
          </p:nvSpPr>
          <p:spPr bwMode="auto">
            <a:xfrm>
              <a:off x="2160000" y="11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2. </a:t>
              </a:r>
              <a:r>
                <a:rPr lang="ko-KR" altLang="en-US" sz="1200" dirty="0" smtClean="0"/>
                <a:t>제</a:t>
              </a:r>
              <a:r>
                <a:rPr lang="ko-KR" altLang="en-US" sz="1200" dirty="0"/>
                <a:t>품</a:t>
              </a:r>
              <a:r>
                <a:rPr lang="ko-KR" altLang="en-US" sz="1200" dirty="0" smtClean="0"/>
                <a:t>쇼룸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" name="직사각형 13"/>
            <p:cNvSpPr/>
            <p:nvPr/>
          </p:nvSpPr>
          <p:spPr bwMode="auto">
            <a:xfrm>
              <a:off x="2160000" y="16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3. </a:t>
              </a:r>
              <a:r>
                <a:rPr lang="ko-KR" altLang="en-US" sz="1200" dirty="0" smtClean="0"/>
                <a:t>소식지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직사각형 13"/>
            <p:cNvSpPr/>
            <p:nvPr/>
          </p:nvSpPr>
          <p:spPr bwMode="auto">
            <a:xfrm>
              <a:off x="2160000" y="20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smtClean="0"/>
                <a:t>4. </a:t>
              </a:r>
              <a:r>
                <a:rPr lang="ko-KR" altLang="en-US" sz="1200" dirty="0" err="1" smtClean="0"/>
                <a:t>콜센터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 bwMode="auto">
            <a:xfrm>
              <a:off x="2160000" y="25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5. </a:t>
              </a:r>
              <a:r>
                <a:rPr lang="ko-KR" altLang="en-US" sz="1200" dirty="0" smtClean="0"/>
                <a:t>차량진단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3"/>
            <p:cNvSpPr/>
            <p:nvPr/>
          </p:nvSpPr>
          <p:spPr bwMode="auto">
            <a:xfrm>
              <a:off x="2160000" y="29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6. </a:t>
              </a:r>
              <a:r>
                <a:rPr lang="ko-KR" altLang="en-US" sz="1200" dirty="0" smtClean="0"/>
                <a:t>정비정보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" name="직사각형 13"/>
            <p:cNvSpPr/>
            <p:nvPr/>
          </p:nvSpPr>
          <p:spPr bwMode="auto">
            <a:xfrm>
              <a:off x="2160000" y="34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7. </a:t>
              </a:r>
              <a:r>
                <a:rPr lang="ko-KR" altLang="en-US" sz="1200" dirty="0" smtClean="0"/>
                <a:t>보고서 작성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직사각형 13"/>
            <p:cNvSpPr/>
            <p:nvPr/>
          </p:nvSpPr>
          <p:spPr bwMode="auto">
            <a:xfrm>
              <a:off x="2160000" y="38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8. </a:t>
              </a:r>
              <a:r>
                <a:rPr lang="ko-KR" altLang="en-US" sz="1200" dirty="0" smtClean="0"/>
                <a:t>도구상자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748644" y="1752596"/>
            <a:ext cx="3600000" cy="3510000"/>
            <a:chOff x="2160000" y="720000"/>
            <a:chExt cx="1440000" cy="3510000"/>
          </a:xfrm>
        </p:grpSpPr>
        <p:sp>
          <p:nvSpPr>
            <p:cNvPr id="20" name="직사각형 13"/>
            <p:cNvSpPr/>
            <p:nvPr/>
          </p:nvSpPr>
          <p:spPr bwMode="auto">
            <a:xfrm>
              <a:off x="2160000" y="7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smtClean="0"/>
                <a:t>대림자동차 홈페이지 연결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직사각형 13"/>
            <p:cNvSpPr/>
            <p:nvPr/>
          </p:nvSpPr>
          <p:spPr bwMode="auto">
            <a:xfrm>
              <a:off x="2160000" y="11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smtClean="0"/>
                <a:t>대림자동차 쇼룸 연결</a:t>
              </a:r>
              <a:r>
                <a:rPr lang="en-US" altLang="ko-KR" sz="1200" dirty="0" smtClean="0"/>
                <a:t>(</a:t>
              </a:r>
              <a:r>
                <a:rPr lang="ko-KR" altLang="en-US" sz="1200" dirty="0" err="1" smtClean="0"/>
                <a:t>카달로그</a:t>
              </a:r>
              <a:r>
                <a:rPr lang="ko-KR" altLang="en-US" sz="1200" dirty="0" smtClean="0"/>
                <a:t> 대용 사용</a:t>
              </a:r>
              <a:r>
                <a:rPr lang="en-US" altLang="ko-KR" sz="1200" dirty="0" smtClean="0"/>
                <a:t>)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직사각형 13"/>
            <p:cNvSpPr/>
            <p:nvPr/>
          </p:nvSpPr>
          <p:spPr bwMode="auto">
            <a:xfrm>
              <a:off x="2160000" y="16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err="1" smtClean="0"/>
                <a:t>네이버</a:t>
              </a:r>
              <a:r>
                <a:rPr lang="ko-KR" altLang="en-US" sz="1200" dirty="0" smtClean="0"/>
                <a:t> 소식지 연결</a:t>
              </a:r>
              <a:r>
                <a:rPr lang="en-US" altLang="ko-KR" sz="1200" dirty="0" smtClean="0"/>
                <a:t>(IDC </a:t>
              </a:r>
              <a:r>
                <a:rPr lang="ko-KR" altLang="en-US" sz="1200" dirty="0" smtClean="0"/>
                <a:t>구축 이후 사용</a:t>
              </a:r>
              <a:r>
                <a:rPr lang="en-US" altLang="ko-KR" sz="1200" dirty="0" smtClean="0"/>
                <a:t>)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직사각형 13"/>
            <p:cNvSpPr/>
            <p:nvPr/>
          </p:nvSpPr>
          <p:spPr bwMode="auto">
            <a:xfrm>
              <a:off x="2160000" y="20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Q&amp;A </a:t>
              </a:r>
              <a:r>
                <a:rPr lang="ko-KR" altLang="en-US" sz="1200" dirty="0" smtClean="0"/>
                <a:t>연결</a:t>
              </a:r>
              <a:r>
                <a:rPr lang="en-US" altLang="ko-KR" sz="1200" dirty="0" smtClean="0"/>
                <a:t>(</a:t>
              </a:r>
              <a:r>
                <a:rPr lang="ko-KR" altLang="en-US" sz="1200" dirty="0" err="1" smtClean="0"/>
                <a:t>안드로이드의</a:t>
              </a:r>
              <a:r>
                <a:rPr lang="ko-KR" altLang="en-US" sz="1200" dirty="0" smtClean="0"/>
                <a:t> 경우 핸드폰 연결 예정</a:t>
              </a:r>
              <a:r>
                <a:rPr lang="en-US" altLang="ko-KR" sz="1200" dirty="0" smtClean="0"/>
                <a:t>)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 bwMode="auto">
            <a:xfrm>
              <a:off x="2160000" y="25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smtClean="0"/>
                <a:t>고장진단</a:t>
              </a:r>
              <a:r>
                <a:rPr lang="en-US" altLang="ko-KR" sz="1200" dirty="0" smtClean="0"/>
                <a:t>, </a:t>
              </a:r>
              <a:r>
                <a:rPr lang="ko-KR" altLang="en-US" sz="1200" dirty="0" smtClean="0"/>
                <a:t>고장코드 소거</a:t>
              </a:r>
              <a:r>
                <a:rPr lang="en-US" altLang="ko-KR" sz="1200" dirty="0" smtClean="0"/>
                <a:t>, </a:t>
              </a:r>
              <a:r>
                <a:rPr lang="ko-KR" altLang="en-US" sz="1200" dirty="0" err="1" smtClean="0"/>
                <a:t>액츄에이터</a:t>
              </a:r>
              <a:r>
                <a:rPr lang="ko-KR" altLang="en-US" sz="1200" dirty="0" smtClean="0"/>
                <a:t> 검사</a:t>
              </a:r>
              <a:r>
                <a:rPr lang="en-US" altLang="ko-KR" sz="1200" dirty="0"/>
                <a:t> </a:t>
              </a:r>
              <a:r>
                <a:rPr lang="ko-KR" altLang="en-US" sz="1200" dirty="0"/>
                <a:t>등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직사각형 13"/>
            <p:cNvSpPr/>
            <p:nvPr/>
          </p:nvSpPr>
          <p:spPr bwMode="auto">
            <a:xfrm>
              <a:off x="2160000" y="29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smtClean="0"/>
                <a:t>차량 정비 정보 제공</a:t>
              </a:r>
              <a:r>
                <a:rPr lang="en-US" altLang="ko-KR" sz="1200" dirty="0" smtClean="0"/>
                <a:t>(IDC </a:t>
              </a:r>
              <a:r>
                <a:rPr lang="ko-KR" altLang="en-US" sz="1200" dirty="0" smtClean="0"/>
                <a:t>구축 이후 사용</a:t>
              </a:r>
              <a:r>
                <a:rPr lang="en-US" altLang="ko-KR" sz="1200" dirty="0" smtClean="0"/>
                <a:t>)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6" name="직사각형 13"/>
            <p:cNvSpPr/>
            <p:nvPr/>
          </p:nvSpPr>
          <p:spPr bwMode="auto">
            <a:xfrm>
              <a:off x="2160000" y="342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smtClean="0"/>
                <a:t>정비 보고서 작성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7" name="직사각형 13"/>
            <p:cNvSpPr/>
            <p:nvPr/>
          </p:nvSpPr>
          <p:spPr bwMode="auto">
            <a:xfrm>
              <a:off x="2160000" y="3870000"/>
              <a:ext cx="144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00" dirty="0" smtClean="0"/>
                <a:t>- </a:t>
              </a:r>
              <a:r>
                <a:rPr lang="ko-KR" altLang="en-US" sz="1200" dirty="0" smtClean="0"/>
                <a:t>환경 설정</a:t>
              </a:r>
              <a:endParaRPr lang="ko-KR" altLang="en-US" sz="120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13154" r="23667" b="16855"/>
          <a:stretch/>
        </p:blipFill>
        <p:spPr bwMode="auto">
          <a:xfrm>
            <a:off x="5493060" y="1923239"/>
            <a:ext cx="4341608" cy="32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630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화면 구성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2716"/>
            <a:ext cx="414046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200" i="0" dirty="0" smtClean="0">
                <a:latin typeface="+mn-ea"/>
              </a:rPr>
              <a:t>홈페이지</a:t>
            </a: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 smtClean="0">
                <a:latin typeface="+mn-ea"/>
              </a:rPr>
              <a:t>제품쇼룸</a:t>
            </a:r>
            <a:endParaRPr lang="en-US" altLang="ko-KR" sz="12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200" i="0" dirty="0" smtClean="0">
                <a:latin typeface="+mn-ea"/>
              </a:rPr>
              <a:t>소식지</a:t>
            </a: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 err="1" smtClean="0">
                <a:latin typeface="+mn-ea"/>
              </a:rPr>
              <a:t>콜센터</a:t>
            </a:r>
            <a:endParaRPr lang="en-US" altLang="ko-KR" sz="1200" dirty="0" smtClean="0">
              <a:latin typeface="+mn-ea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t="12129" r="44547" b="14165"/>
          <a:stretch/>
        </p:blipFill>
        <p:spPr bwMode="auto">
          <a:xfrm>
            <a:off x="1826305" y="908740"/>
            <a:ext cx="239282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587" r="2121" b="13773"/>
          <a:stretch/>
        </p:blipFill>
        <p:spPr bwMode="auto">
          <a:xfrm>
            <a:off x="1981242" y="2852936"/>
            <a:ext cx="223682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제목 1"/>
          <p:cNvSpPr txBox="1">
            <a:spLocks/>
          </p:cNvSpPr>
          <p:nvPr/>
        </p:nvSpPr>
        <p:spPr bwMode="auto">
          <a:xfrm>
            <a:off x="5169024" y="896310"/>
            <a:ext cx="460470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kumimoji="0" lang="en-US" altLang="ko-KR" sz="1200" i="0" dirty="0" smtClean="0">
                <a:latin typeface="+mn-ea"/>
              </a:rPr>
              <a:t>5. </a:t>
            </a:r>
            <a:r>
              <a:rPr kumimoji="0" lang="ko-KR" altLang="en-US" sz="1200" i="0" dirty="0" smtClean="0">
                <a:latin typeface="+mn-ea"/>
              </a:rPr>
              <a:t>차량진단</a:t>
            </a: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ea"/>
              </a:rPr>
              <a:t>6. </a:t>
            </a:r>
            <a:r>
              <a:rPr lang="ko-KR" altLang="en-US" sz="1200" dirty="0" smtClean="0">
                <a:latin typeface="+mn-ea"/>
              </a:rPr>
              <a:t>정비정보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0" lang="en-US" altLang="ko-KR" sz="1200" i="0" dirty="0" smtClean="0">
                <a:latin typeface="+mn-ea"/>
              </a:rPr>
              <a:t>7. </a:t>
            </a:r>
            <a:r>
              <a:rPr kumimoji="0" lang="ko-KR" altLang="en-US" sz="1200" i="0" dirty="0" smtClean="0">
                <a:latin typeface="+mn-ea"/>
              </a:rPr>
              <a:t>보고서 작성</a:t>
            </a: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kumimoji="0" lang="en-US" altLang="ko-KR" sz="12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ea"/>
              </a:rPr>
              <a:t>8. </a:t>
            </a:r>
            <a:r>
              <a:rPr lang="ko-KR" altLang="en-US" sz="1200" dirty="0" smtClean="0">
                <a:latin typeface="+mn-ea"/>
              </a:rPr>
              <a:t>도구상자</a:t>
            </a:r>
            <a:r>
              <a:rPr kumimoji="0" lang="en-US" altLang="ko-KR" sz="1200" i="0" dirty="0" smtClean="0">
                <a:latin typeface="+mn-ea"/>
              </a:rPr>
              <a:t/>
            </a:r>
            <a:br>
              <a:rPr kumimoji="0" lang="en-US" altLang="ko-KR" sz="1200" i="0" dirty="0" smtClean="0">
                <a:latin typeface="+mn-ea"/>
              </a:rPr>
            </a:br>
            <a:endParaRPr kumimoji="0" lang="ko-KR" altLang="en-US" sz="1200" i="0" dirty="0">
              <a:latin typeface="+mn-ea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2861" r="53970" b="16448"/>
          <a:stretch/>
        </p:blipFill>
        <p:spPr bwMode="auto">
          <a:xfrm>
            <a:off x="6894541" y="4905164"/>
            <a:ext cx="241494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12597" r="54055" b="16361"/>
          <a:stretch/>
        </p:blipFill>
        <p:spPr bwMode="auto">
          <a:xfrm>
            <a:off x="6906699" y="2960948"/>
            <a:ext cx="240278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12618" r="53996" b="16341"/>
          <a:stretch/>
        </p:blipFill>
        <p:spPr bwMode="auto">
          <a:xfrm>
            <a:off x="6864449" y="944724"/>
            <a:ext cx="240282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9936" r="47590" b="6426"/>
          <a:stretch/>
        </p:blipFill>
        <p:spPr bwMode="auto">
          <a:xfrm>
            <a:off x="1896491" y="4960410"/>
            <a:ext cx="231213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99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808432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</a:t>
            </a:r>
            <a:r>
              <a:rPr lang="ko-KR" altLang="en-US" sz="1400" dirty="0" smtClean="0">
                <a:latin typeface="+mn-ea"/>
              </a:rPr>
              <a:t>의 차량 진단 메뉴는 아래와 같이 구성되어 있다</a:t>
            </a:r>
            <a:r>
              <a:rPr lang="en-US" altLang="ko-KR" sz="1400" dirty="0" smtClean="0">
                <a:latin typeface="+mn-ea"/>
              </a:rPr>
              <a:t>. </a:t>
            </a:r>
            <a:endParaRPr kumimoji="0" lang="ko-KR" altLang="en-US" sz="1400" i="0" dirty="0">
              <a:latin typeface="+mn-ea"/>
            </a:endParaRPr>
          </a:p>
        </p:txBody>
      </p:sp>
      <p:sp>
        <p:nvSpPr>
          <p:cNvPr id="33" name="직사각형 13"/>
          <p:cNvSpPr/>
          <p:nvPr/>
        </p:nvSpPr>
        <p:spPr bwMode="auto">
          <a:xfrm>
            <a:off x="36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/>
              <a:t>차량진단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171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>
                <a:latin typeface="맑은 고딕" pitchFamily="50" charset="-127"/>
                <a:ea typeface="맑은 고딕" pitchFamily="50" charset="-127"/>
              </a:rPr>
              <a:t>진단메</a:t>
            </a:r>
            <a:r>
              <a:rPr lang="ko-KR" altLang="en-US" sz="1250" b="1" dirty="0">
                <a:latin typeface="맑은 고딕" pitchFamily="50" charset="-127"/>
                <a:ea typeface="맑은 고딕" pitchFamily="50" charset="-127"/>
              </a:rPr>
              <a:t>뉴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306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>
                <a:latin typeface="맑은 고딕" pitchFamily="50" charset="-127"/>
                <a:ea typeface="맑은 고딕" pitchFamily="50" charset="-127"/>
              </a:rPr>
              <a:t>고장진단</a:t>
            </a:r>
          </a:p>
        </p:txBody>
      </p:sp>
      <p:sp>
        <p:nvSpPr>
          <p:cNvPr id="42" name="직사각형 41"/>
          <p:cNvSpPr/>
          <p:nvPr/>
        </p:nvSpPr>
        <p:spPr bwMode="auto">
          <a:xfrm>
            <a:off x="441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/>
              <a:t>센서 데이터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576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/>
              <a:t>액츄에이터</a:t>
            </a:r>
            <a:r>
              <a:rPr lang="ko-KR" altLang="en-US" sz="1250" b="1" dirty="0" smtClean="0"/>
              <a:t> 검사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3060000" y="1863216"/>
            <a:ext cx="1260000" cy="1260000"/>
            <a:chOff x="2160000" y="1080000"/>
            <a:chExt cx="1800000" cy="1260000"/>
          </a:xfrm>
        </p:grpSpPr>
        <p:sp>
          <p:nvSpPr>
            <p:cNvPr id="49" name="직사각형 48"/>
            <p:cNvSpPr/>
            <p:nvPr/>
          </p:nvSpPr>
          <p:spPr bwMode="auto">
            <a:xfrm>
              <a:off x="2160000" y="108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현재 고장</a:t>
              </a:r>
            </a:p>
          </p:txBody>
        </p:sp>
        <p:sp>
          <p:nvSpPr>
            <p:cNvPr id="50" name="직사각형 49"/>
            <p:cNvSpPr/>
            <p:nvPr/>
          </p:nvSpPr>
          <p:spPr bwMode="auto">
            <a:xfrm>
              <a:off x="2160000" y="153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과거 고장</a:t>
              </a:r>
            </a:p>
          </p:txBody>
        </p:sp>
        <p:sp>
          <p:nvSpPr>
            <p:cNvPr id="51" name="직사각형 50"/>
            <p:cNvSpPr/>
            <p:nvPr/>
          </p:nvSpPr>
          <p:spPr bwMode="auto">
            <a:xfrm>
              <a:off x="2160000" y="198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고장 소거</a:t>
              </a: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5760000" y="1863216"/>
            <a:ext cx="1260000" cy="3061768"/>
            <a:chOff x="7956376" y="1107032"/>
            <a:chExt cx="1800000" cy="3061768"/>
          </a:xfrm>
        </p:grpSpPr>
        <p:sp>
          <p:nvSpPr>
            <p:cNvPr id="57" name="직사각형 56"/>
            <p:cNvSpPr/>
            <p:nvPr/>
          </p:nvSpPr>
          <p:spPr bwMode="auto">
            <a:xfrm>
              <a:off x="7956376" y="1107032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연료공급차단</a:t>
              </a:r>
            </a:p>
          </p:txBody>
        </p:sp>
        <p:sp>
          <p:nvSpPr>
            <p:cNvPr id="58" name="직사각형 57"/>
            <p:cNvSpPr/>
            <p:nvPr/>
          </p:nvSpPr>
          <p:spPr bwMode="auto">
            <a:xfrm>
              <a:off x="7956376" y="1557032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1250" b="0" dirty="0" smtClean="0">
                  <a:latin typeface="맑은 고딕" pitchFamily="50" charset="-127"/>
                  <a:ea typeface="맑은 고딕" pitchFamily="50" charset="-127"/>
                </a:rPr>
                <a:t>ISA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9" name="직사각형 58"/>
            <p:cNvSpPr/>
            <p:nvPr/>
          </p:nvSpPr>
          <p:spPr bwMode="auto">
            <a:xfrm>
              <a:off x="7956376" y="2007032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err="1" smtClean="0">
                  <a:latin typeface="맑은 고딕" pitchFamily="50" charset="-127"/>
                  <a:ea typeface="맑은 고딕" pitchFamily="50" charset="-127"/>
                </a:rPr>
                <a:t>이그니션코일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0" name="직사각형 59"/>
            <p:cNvSpPr/>
            <p:nvPr/>
          </p:nvSpPr>
          <p:spPr bwMode="auto">
            <a:xfrm>
              <a:off x="7956376" y="2457032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연료펌프릴레이</a:t>
              </a:r>
            </a:p>
          </p:txBody>
        </p:sp>
        <p:sp>
          <p:nvSpPr>
            <p:cNvPr id="61" name="직사각형 60"/>
            <p:cNvSpPr/>
            <p:nvPr/>
          </p:nvSpPr>
          <p:spPr bwMode="auto">
            <a:xfrm>
              <a:off x="7956376" y="2907032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err="1" smtClean="0">
                  <a:latin typeface="맑은 고딕" pitchFamily="50" charset="-127"/>
                  <a:ea typeface="맑은 고딕" pitchFamily="50" charset="-127"/>
                </a:rPr>
                <a:t>경고등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2" name="직사각형 61"/>
            <p:cNvSpPr/>
            <p:nvPr/>
          </p:nvSpPr>
          <p:spPr bwMode="auto">
            <a:xfrm>
              <a:off x="7956376" y="3357032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헤드램프릴레이</a:t>
              </a:r>
            </a:p>
          </p:txBody>
        </p:sp>
        <p:sp>
          <p:nvSpPr>
            <p:cNvPr id="63" name="직사각형 62"/>
            <p:cNvSpPr/>
            <p:nvPr/>
          </p:nvSpPr>
          <p:spPr bwMode="auto">
            <a:xfrm>
              <a:off x="7956376" y="38088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엔진회전수신호</a:t>
              </a: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4410000" y="1863216"/>
            <a:ext cx="1260000" cy="3510000"/>
            <a:chOff x="5256000" y="-1710000"/>
            <a:chExt cx="1800008" cy="3510000"/>
          </a:xfrm>
        </p:grpSpPr>
        <p:grpSp>
          <p:nvGrpSpPr>
            <p:cNvPr id="71" name="그룹 70"/>
            <p:cNvGrpSpPr/>
            <p:nvPr/>
          </p:nvGrpSpPr>
          <p:grpSpPr>
            <a:xfrm>
              <a:off x="5256008" y="-1710000"/>
              <a:ext cx="1800000" cy="2610000"/>
              <a:chOff x="2160000" y="1080000"/>
              <a:chExt cx="1800000" cy="2610000"/>
            </a:xfrm>
          </p:grpSpPr>
          <p:sp>
            <p:nvSpPr>
              <p:cNvPr id="72" name="직사각형 71"/>
              <p:cNvSpPr/>
              <p:nvPr/>
            </p:nvSpPr>
            <p:spPr bwMode="auto">
              <a:xfrm>
                <a:off x="2160000" y="10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그래프 보기</a:t>
                </a:r>
              </a:p>
            </p:txBody>
          </p:sp>
          <p:sp>
            <p:nvSpPr>
              <p:cNvPr id="73" name="직사각형 72"/>
              <p:cNvSpPr/>
              <p:nvPr/>
            </p:nvSpPr>
            <p:spPr bwMode="auto">
              <a:xfrm>
                <a:off x="2160000" y="153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센서</a:t>
                </a: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+</a:t>
                </a: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고장코드</a:t>
                </a:r>
              </a:p>
            </p:txBody>
          </p:sp>
          <p:sp>
            <p:nvSpPr>
              <p:cNvPr id="74" name="직사각형 73"/>
              <p:cNvSpPr/>
              <p:nvPr/>
            </p:nvSpPr>
            <p:spPr bwMode="auto">
              <a:xfrm>
                <a:off x="2160000" y="19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저장파일보기</a:t>
                </a:r>
              </a:p>
            </p:txBody>
          </p:sp>
          <p:sp>
            <p:nvSpPr>
              <p:cNvPr id="75" name="직사각형 74"/>
              <p:cNvSpPr/>
              <p:nvPr/>
            </p:nvSpPr>
            <p:spPr bwMode="auto">
              <a:xfrm>
                <a:off x="2160000" y="243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정지</a:t>
                </a:r>
              </a:p>
            </p:txBody>
          </p:sp>
          <p:sp>
            <p:nvSpPr>
              <p:cNvPr id="76" name="직사각형 75"/>
              <p:cNvSpPr/>
              <p:nvPr/>
            </p:nvSpPr>
            <p:spPr bwMode="auto">
              <a:xfrm>
                <a:off x="2160000" y="28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단위변경</a:t>
                </a:r>
              </a:p>
            </p:txBody>
          </p:sp>
          <p:sp>
            <p:nvSpPr>
              <p:cNvPr id="77" name="직사각형 76"/>
              <p:cNvSpPr/>
              <p:nvPr/>
            </p:nvSpPr>
            <p:spPr bwMode="auto">
              <a:xfrm>
                <a:off x="2160000" y="333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고정출력</a:t>
                </a:r>
              </a:p>
            </p:txBody>
          </p:sp>
        </p:grpSp>
        <p:sp>
          <p:nvSpPr>
            <p:cNvPr id="68" name="직사각형 67"/>
            <p:cNvSpPr/>
            <p:nvPr/>
          </p:nvSpPr>
          <p:spPr bwMode="auto">
            <a:xfrm>
              <a:off x="5256000" y="99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시점기록</a:t>
              </a:r>
            </a:p>
          </p:txBody>
        </p:sp>
        <p:sp>
          <p:nvSpPr>
            <p:cNvPr id="69" name="직사각형 68"/>
            <p:cNvSpPr/>
            <p:nvPr/>
          </p:nvSpPr>
          <p:spPr bwMode="auto">
            <a:xfrm>
              <a:off x="5256000" y="14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전체센서보기</a:t>
              </a: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360000" y="1863216"/>
            <a:ext cx="1260000" cy="2160000"/>
            <a:chOff x="4320000" y="1440000"/>
            <a:chExt cx="1800000" cy="2160000"/>
          </a:xfrm>
        </p:grpSpPr>
        <p:sp>
          <p:nvSpPr>
            <p:cNvPr id="79" name="직사각형 78"/>
            <p:cNvSpPr/>
            <p:nvPr/>
          </p:nvSpPr>
          <p:spPr bwMode="auto">
            <a:xfrm>
              <a:off x="4320000" y="14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 smtClean="0"/>
                <a:t>등록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0" name="직사각형 79"/>
            <p:cNvSpPr/>
            <p:nvPr/>
          </p:nvSpPr>
          <p:spPr bwMode="auto">
            <a:xfrm>
              <a:off x="4320000" y="189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 smtClean="0"/>
                <a:t>등록 차량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 bwMode="auto">
            <a:xfrm>
              <a:off x="4320000" y="23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 smtClean="0"/>
                <a:t>보고서 작성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 bwMode="auto">
            <a:xfrm>
              <a:off x="4320000" y="279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 smtClean="0"/>
                <a:t>보고서 조회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 bwMode="auto">
            <a:xfrm>
              <a:off x="4320000" y="32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 smtClean="0"/>
                <a:t>데모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84" name="직사각형 83"/>
          <p:cNvSpPr/>
          <p:nvPr/>
        </p:nvSpPr>
        <p:spPr bwMode="auto">
          <a:xfrm>
            <a:off x="711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>
                <a:latin typeface="맑은 고딕" pitchFamily="50" charset="-127"/>
                <a:ea typeface="맑은 고딕" pitchFamily="50" charset="-127"/>
              </a:rPr>
              <a:t>시스템정보</a:t>
            </a:r>
          </a:p>
        </p:txBody>
      </p:sp>
      <p:sp>
        <p:nvSpPr>
          <p:cNvPr id="85" name="직사각형 84"/>
          <p:cNvSpPr/>
          <p:nvPr/>
        </p:nvSpPr>
        <p:spPr bwMode="auto">
          <a:xfrm>
            <a:off x="8460000" y="1323216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>
                <a:latin typeface="맑은 고딕" pitchFamily="50" charset="-127"/>
                <a:ea typeface="맑은 고딕" pitchFamily="50" charset="-127"/>
              </a:rPr>
              <a:t>시스템선택</a:t>
            </a:r>
          </a:p>
        </p:txBody>
      </p:sp>
      <p:grpSp>
        <p:nvGrpSpPr>
          <p:cNvPr id="86" name="그룹 85"/>
          <p:cNvGrpSpPr/>
          <p:nvPr/>
        </p:nvGrpSpPr>
        <p:grpSpPr>
          <a:xfrm>
            <a:off x="1710000" y="1863216"/>
            <a:ext cx="1260000" cy="2160000"/>
            <a:chOff x="4320000" y="1440000"/>
            <a:chExt cx="1800000" cy="2160000"/>
          </a:xfrm>
        </p:grpSpPr>
        <p:sp>
          <p:nvSpPr>
            <p:cNvPr id="87" name="직사각형 86"/>
            <p:cNvSpPr/>
            <p:nvPr/>
          </p:nvSpPr>
          <p:spPr bwMode="auto">
            <a:xfrm>
              <a:off x="4320000" y="14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고장 코드</a:t>
              </a:r>
            </a:p>
          </p:txBody>
        </p:sp>
        <p:sp>
          <p:nvSpPr>
            <p:cNvPr id="88" name="직사각형 87"/>
            <p:cNvSpPr/>
            <p:nvPr/>
          </p:nvSpPr>
          <p:spPr bwMode="auto">
            <a:xfrm>
              <a:off x="4320000" y="189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고장 코드 소거</a:t>
              </a:r>
            </a:p>
          </p:txBody>
        </p:sp>
        <p:sp>
          <p:nvSpPr>
            <p:cNvPr id="89" name="직사각형 88"/>
            <p:cNvSpPr/>
            <p:nvPr/>
          </p:nvSpPr>
          <p:spPr bwMode="auto">
            <a:xfrm>
              <a:off x="4320000" y="23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센서 데이터</a:t>
              </a:r>
            </a:p>
          </p:txBody>
        </p:sp>
        <p:sp>
          <p:nvSpPr>
            <p:cNvPr id="90" name="직사각형 89"/>
            <p:cNvSpPr/>
            <p:nvPr/>
          </p:nvSpPr>
          <p:spPr bwMode="auto">
            <a:xfrm>
              <a:off x="4320000" y="279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err="1" smtClean="0">
                  <a:latin typeface="맑은 고딕" pitchFamily="50" charset="-127"/>
                  <a:ea typeface="맑은 고딕" pitchFamily="50" charset="-127"/>
                </a:rPr>
                <a:t>액추에이터</a:t>
              </a: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 검사</a:t>
              </a:r>
            </a:p>
          </p:txBody>
        </p:sp>
        <p:sp>
          <p:nvSpPr>
            <p:cNvPr id="91" name="직사각형 90"/>
            <p:cNvSpPr/>
            <p:nvPr/>
          </p:nvSpPr>
          <p:spPr bwMode="auto">
            <a:xfrm>
              <a:off x="4320000" y="3240000"/>
              <a:ext cx="18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00" b="0" dirty="0" smtClean="0">
                  <a:latin typeface="맑은 고딕" pitchFamily="50" charset="-127"/>
                  <a:ea typeface="맑은 고딕" pitchFamily="50" charset="-127"/>
                </a:rPr>
                <a:t>시스템 사양 정보</a:t>
              </a:r>
            </a:p>
          </p:txBody>
        </p:sp>
      </p:grpSp>
      <p:sp>
        <p:nvSpPr>
          <p:cNvPr id="93" name="직사각형 92"/>
          <p:cNvSpPr/>
          <p:nvPr/>
        </p:nvSpPr>
        <p:spPr bwMode="auto">
          <a:xfrm>
            <a:off x="7110000" y="1863216"/>
            <a:ext cx="1260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시스템</a:t>
            </a:r>
          </a:p>
        </p:txBody>
      </p:sp>
      <p:sp>
        <p:nvSpPr>
          <p:cNvPr id="4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87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차량 및 시스템 선택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고장진단 혹은 등록을 원하는 차량 선택</a:t>
            </a:r>
            <a:endParaRPr kumimoji="0" lang="en-US" altLang="ko-KR" sz="14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시스템 선택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차량에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장착된 </a:t>
            </a:r>
            <a:r>
              <a:rPr lang="en-US" altLang="ko-KR" sz="1400" dirty="0" smtClean="0">
                <a:latin typeface="+mn-ea"/>
              </a:rPr>
              <a:t>EMS </a:t>
            </a:r>
            <a:r>
              <a:rPr lang="ko-KR" altLang="en-US" sz="1400" dirty="0" smtClean="0">
                <a:latin typeface="+mn-ea"/>
              </a:rPr>
              <a:t>시스템을 나타내며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자동으로 선택된다</a:t>
            </a:r>
            <a:r>
              <a:rPr lang="en-US" altLang="ko-KR" sz="1400" dirty="0" smtClean="0">
                <a:latin typeface="+mn-ea"/>
              </a:rPr>
              <a:t>.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                    </a:t>
            </a:r>
            <a:r>
              <a:rPr lang="ko-KR" altLang="en-US" sz="1400" dirty="0" smtClean="0">
                <a:latin typeface="+mn-ea"/>
              </a:rPr>
              <a:t>추후 </a:t>
            </a:r>
            <a:r>
              <a:rPr lang="en-US" altLang="ko-KR" sz="1400" dirty="0" smtClean="0">
                <a:latin typeface="+mn-ea"/>
              </a:rPr>
              <a:t>ABS </a:t>
            </a:r>
            <a:r>
              <a:rPr lang="ko-KR" altLang="en-US" sz="1400" dirty="0" smtClean="0">
                <a:latin typeface="+mn-ea"/>
              </a:rPr>
              <a:t>진단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시스템 예정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0" lang="en-US" altLang="ko-KR" sz="1400" i="0" dirty="0">
                <a:latin typeface="+mn-ea"/>
              </a:rPr>
              <a:t> </a:t>
            </a:r>
            <a:r>
              <a:rPr kumimoji="0" lang="en-US" altLang="ko-KR" sz="1400" i="0" dirty="0" smtClean="0">
                <a:latin typeface="+mn-ea"/>
              </a:rPr>
              <a:t>   - </a:t>
            </a:r>
            <a:r>
              <a:rPr kumimoji="0" lang="ko-KR" altLang="en-US" sz="1400" i="0" dirty="0" smtClean="0">
                <a:latin typeface="+mn-ea"/>
              </a:rPr>
              <a:t>확인 버튼 클릭</a:t>
            </a:r>
            <a:endParaRPr kumimoji="0" lang="ko-KR" altLang="en-US" sz="1400" i="0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256048" y="2204864"/>
            <a:ext cx="5829300" cy="4354796"/>
            <a:chOff x="2110364" y="2274738"/>
            <a:chExt cx="5829300" cy="43547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6" t="12778" r="23229" b="16667"/>
            <a:stretch/>
          </p:blipFill>
          <p:spPr bwMode="auto">
            <a:xfrm>
              <a:off x="2110364" y="2274738"/>
              <a:ext cx="5829300" cy="435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모서리가 둥근 직사각형 20"/>
            <p:cNvSpPr/>
            <p:nvPr/>
          </p:nvSpPr>
          <p:spPr>
            <a:xfrm>
              <a:off x="2110670" y="5769260"/>
              <a:ext cx="2626306" cy="5400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4808984" y="3356992"/>
              <a:ext cx="2052228" cy="5400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7391108" y="6129299"/>
              <a:ext cx="502930" cy="45155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3800872" y="6489340"/>
            <a:ext cx="2311400" cy="365125"/>
          </a:xfrm>
        </p:spPr>
        <p:txBody>
          <a:bodyPr/>
          <a:lstStyle/>
          <a:p>
            <a:fld id="{269B3D57-B1F2-4EDA-A502-5516B820E629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1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등록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고객 차량의 등록이 가능하며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지속적인 수리내역 관리가 용이하다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선택 상황이며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등록을 하지 않아도 스캐너 사용에는 문제가 없다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등록차량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기존 등록 차량의 조회 및 수정이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보고서 작성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정비 후 고장 내역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수리 내역에 대한 보고서 작성이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대림 </a:t>
            </a:r>
            <a:r>
              <a:rPr kumimoji="0" lang="en-US" altLang="ko-KR" sz="1400" i="0" dirty="0" err="1" smtClean="0">
                <a:latin typeface="+mn-ea"/>
              </a:rPr>
              <a:t>i</a:t>
            </a:r>
            <a:r>
              <a:rPr kumimoji="0" lang="en-US" altLang="ko-KR" sz="1400" i="0" dirty="0" smtClean="0">
                <a:latin typeface="+mn-ea"/>
              </a:rPr>
              <a:t>-scan</a:t>
            </a:r>
            <a:r>
              <a:rPr kumimoji="0" lang="ko-KR" altLang="en-US" sz="1400" i="0" dirty="0" smtClean="0">
                <a:latin typeface="+mn-ea"/>
              </a:rPr>
              <a:t>에서 저장한 이미지 파일에 대한 저장도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보고서 조회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기존 작성 보고서의 조회가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데모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통신이 </a:t>
            </a:r>
            <a:r>
              <a:rPr lang="ko-KR" altLang="en-US" sz="1400" dirty="0" err="1" smtClean="0">
                <a:latin typeface="+mn-ea"/>
              </a:rPr>
              <a:t>안되는</a:t>
            </a:r>
            <a:r>
              <a:rPr lang="ko-KR" altLang="en-US" sz="1400" dirty="0" smtClean="0">
                <a:latin typeface="+mn-ea"/>
              </a:rPr>
              <a:t> 경우에도 제품의 시연이 가능하다</a:t>
            </a:r>
            <a:r>
              <a:rPr lang="en-US" altLang="ko-KR" sz="1400" dirty="0" smtClean="0">
                <a:latin typeface="+mn-ea"/>
              </a:rPr>
              <a:t>. </a:t>
            </a:r>
            <a:endParaRPr kumimoji="0" lang="ko-KR" altLang="en-US" sz="1400" i="0" dirty="0">
              <a:latin typeface="+mn-ea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90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872716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ts val="22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등록 메뉴를 클릭한다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ts val="22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고객정보 화면이 나타나며 고객 및 고객 차량에 대한 정보 입력이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ko-KR" altLang="en-US" sz="1400" dirty="0" smtClean="0">
                <a:latin typeface="+mn-ea"/>
              </a:rPr>
              <a:t> 가능하다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고객명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차량번호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연락처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주행거리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메모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ts val="22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입력 후 확인 버튼을 누르면 저장된다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ts val="22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‘</a:t>
            </a:r>
            <a:r>
              <a:rPr lang="ko-KR" altLang="en-US" sz="1400" dirty="0" smtClean="0">
                <a:latin typeface="+mn-ea"/>
              </a:rPr>
              <a:t>차량이 등록되었습니다</a:t>
            </a:r>
            <a:r>
              <a:rPr lang="en-US" altLang="ko-KR" sz="1400" dirty="0" smtClean="0">
                <a:latin typeface="+mn-ea"/>
              </a:rPr>
              <a:t>.’ </a:t>
            </a:r>
            <a:r>
              <a:rPr lang="ko-KR" altLang="en-US" sz="1400" dirty="0" smtClean="0">
                <a:latin typeface="+mn-ea"/>
              </a:rPr>
              <a:t>메시지가 나오면 확인을 클릭한다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- </a:t>
            </a:r>
            <a:r>
              <a:rPr lang="ko-KR" altLang="en-US" sz="1400" dirty="0" smtClean="0">
                <a:latin typeface="+mn-ea"/>
              </a:rPr>
              <a:t>이후 등록 차량 메뉴에서 수정 및 삭제가 가능하다</a:t>
            </a:r>
            <a:r>
              <a:rPr lang="en-US" altLang="ko-KR" sz="1400" dirty="0" smtClean="0">
                <a:latin typeface="+mn-ea"/>
              </a:rPr>
              <a:t>.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1963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등록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9" name="그룹 28"/>
          <p:cNvGrpSpPr>
            <a:grpSpLocks noChangeAspect="1"/>
          </p:cNvGrpSpPr>
          <p:nvPr/>
        </p:nvGrpSpPr>
        <p:grpSpPr>
          <a:xfrm>
            <a:off x="5962972" y="1198166"/>
            <a:ext cx="3600000" cy="2689391"/>
            <a:chOff x="2110364" y="2274738"/>
            <a:chExt cx="5829300" cy="43547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6" t="12778" r="23229" b="16667"/>
            <a:stretch/>
          </p:blipFill>
          <p:spPr bwMode="auto">
            <a:xfrm>
              <a:off x="2110364" y="2274738"/>
              <a:ext cx="5829300" cy="435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모서리가 둥근 직사각형 39"/>
            <p:cNvSpPr/>
            <p:nvPr/>
          </p:nvSpPr>
          <p:spPr>
            <a:xfrm>
              <a:off x="6929725" y="2823058"/>
              <a:ext cx="986401" cy="4451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316596" y="4185084"/>
            <a:ext cx="3420000" cy="2513800"/>
            <a:chOff x="668524" y="3961793"/>
            <a:chExt cx="3420000" cy="2513800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6" t="20334" r="56155" b="19472"/>
            <a:stretch/>
          </p:blipFill>
          <p:spPr bwMode="auto">
            <a:xfrm>
              <a:off x="668524" y="3961793"/>
              <a:ext cx="3420000" cy="2513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모서리가 둥근 직사각형 40"/>
            <p:cNvSpPr/>
            <p:nvPr/>
          </p:nvSpPr>
          <p:spPr>
            <a:xfrm>
              <a:off x="2485426" y="6240364"/>
              <a:ext cx="690481" cy="20377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383529" y="4343442"/>
              <a:ext cx="2112835" cy="153383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61112" y="4041068"/>
            <a:ext cx="3600000" cy="2687748"/>
            <a:chOff x="5961112" y="3597383"/>
            <a:chExt cx="3600000" cy="268774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12598" r="23230" b="16476"/>
            <a:stretch/>
          </p:blipFill>
          <p:spPr bwMode="auto">
            <a:xfrm>
              <a:off x="5961112" y="3597383"/>
              <a:ext cx="3600000" cy="268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모서리가 둥근 직사각형 42"/>
            <p:cNvSpPr/>
            <p:nvPr/>
          </p:nvSpPr>
          <p:spPr>
            <a:xfrm>
              <a:off x="6573180" y="4662810"/>
              <a:ext cx="2354770" cy="7464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5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등록차량을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0" lang="ko-KR" altLang="en-US" sz="1400" i="0" dirty="0" smtClean="0">
                <a:latin typeface="+mn-ea"/>
              </a:rPr>
              <a:t>     </a:t>
            </a: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기존 등록 차량에 대한 정보를 확인 할 수 있으며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기존 등록 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       </a:t>
            </a:r>
            <a:r>
              <a:rPr kumimoji="0" lang="ko-KR" altLang="en-US" sz="1400" i="0" dirty="0" smtClean="0">
                <a:latin typeface="+mn-ea"/>
              </a:rPr>
              <a:t>차량 정보의 수정 및 삭제가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2. </a:t>
            </a:r>
            <a:r>
              <a:rPr kumimoji="0" lang="ko-KR" altLang="en-US" sz="1400" i="0" dirty="0" smtClean="0">
                <a:latin typeface="+mn-ea"/>
              </a:rPr>
              <a:t>기존 고객 정보 조회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차량 번호를 입력하고 검색을 클릭한다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- </a:t>
            </a:r>
            <a:r>
              <a:rPr lang="ko-KR" altLang="en-US" sz="1400" dirty="0" smtClean="0">
                <a:latin typeface="+mn-ea"/>
              </a:rPr>
              <a:t>해당 차량을 클릭한다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3. </a:t>
            </a:r>
            <a:r>
              <a:rPr lang="ko-KR" altLang="en-US" sz="1400" dirty="0" smtClean="0">
                <a:latin typeface="+mn-ea"/>
              </a:rPr>
              <a:t>정보 수정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수정 버튼을 눌러 내용을 추가하거나 삭제할 수 있다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4. </a:t>
            </a:r>
            <a:r>
              <a:rPr lang="ko-KR" altLang="en-US" sz="1400" dirty="0" smtClean="0">
                <a:latin typeface="+mn-ea"/>
              </a:rPr>
              <a:t>삭제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삭제 버튼을 클릭하여 정보 삭제가 가능하다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374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등록차량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961063" y="1052736"/>
            <a:ext cx="3600000" cy="2689391"/>
            <a:chOff x="5937122" y="781349"/>
            <a:chExt cx="3600000" cy="268939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6" t="12778" r="23229" b="16667"/>
            <a:stretch/>
          </p:blipFill>
          <p:spPr bwMode="auto">
            <a:xfrm>
              <a:off x="5937122" y="781349"/>
              <a:ext cx="3600000" cy="268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모서리가 둥근 직사각형 39"/>
            <p:cNvSpPr/>
            <p:nvPr/>
          </p:nvSpPr>
          <p:spPr>
            <a:xfrm>
              <a:off x="8924588" y="1383384"/>
              <a:ext cx="609172" cy="2748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136576" y="4041068"/>
            <a:ext cx="3600000" cy="2692926"/>
            <a:chOff x="713930" y="3695783"/>
            <a:chExt cx="3600000" cy="269292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12462" r="23334" b="16614"/>
            <a:stretch/>
          </p:blipFill>
          <p:spPr bwMode="auto">
            <a:xfrm>
              <a:off x="713930" y="3695783"/>
              <a:ext cx="3600000" cy="2692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모서리가 둥근 직사각형 42"/>
            <p:cNvSpPr/>
            <p:nvPr/>
          </p:nvSpPr>
          <p:spPr>
            <a:xfrm>
              <a:off x="713930" y="4043984"/>
              <a:ext cx="1177385" cy="17710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3728775" y="4052373"/>
              <a:ext cx="529312" cy="2599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3993431" y="6100116"/>
              <a:ext cx="264656" cy="2767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3720475" y="4310341"/>
              <a:ext cx="529312" cy="2599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961512" y="4078244"/>
            <a:ext cx="3600000" cy="2683395"/>
            <a:chOff x="5973126" y="3594390"/>
            <a:chExt cx="3600000" cy="268339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9" t="12815" r="23345" b="16494"/>
            <a:stretch/>
          </p:blipFill>
          <p:spPr bwMode="auto">
            <a:xfrm>
              <a:off x="5973126" y="3594390"/>
              <a:ext cx="3600000" cy="268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모서리가 둥근 직사각형 20"/>
            <p:cNvSpPr/>
            <p:nvPr/>
          </p:nvSpPr>
          <p:spPr>
            <a:xfrm>
              <a:off x="6554130" y="4643760"/>
              <a:ext cx="2354770" cy="7464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10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정비 후 보고서 작성이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err="1" smtClean="0">
                <a:latin typeface="+mn-ea"/>
              </a:rPr>
              <a:t>진단기의</a:t>
            </a:r>
            <a:r>
              <a:rPr kumimoji="0" lang="ko-KR" altLang="en-US" sz="1400" i="0" dirty="0" smtClean="0">
                <a:latin typeface="+mn-ea"/>
              </a:rPr>
              <a:t> 센서 데이터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그래프 </a:t>
            </a:r>
            <a:r>
              <a:rPr kumimoji="0" lang="ko-KR" altLang="en-US" sz="1400" i="0" dirty="0" err="1" smtClean="0">
                <a:latin typeface="+mn-ea"/>
              </a:rPr>
              <a:t>캡쳐가</a:t>
            </a:r>
            <a:r>
              <a:rPr kumimoji="0" lang="ko-KR" altLang="en-US" sz="1400" i="0" dirty="0" smtClean="0">
                <a:latin typeface="+mn-ea"/>
              </a:rPr>
              <a:t>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보고서 작성 메뉴를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다음과 같은 정보 조회가 가능하다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보고서 조회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인쇄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err="1" smtClean="0">
                <a:latin typeface="+mn-ea"/>
              </a:rPr>
              <a:t>캡쳐</a:t>
            </a:r>
            <a:r>
              <a:rPr lang="ko-KR" altLang="en-US" sz="1400" dirty="0" smtClean="0">
                <a:latin typeface="+mn-ea"/>
              </a:rPr>
              <a:t> 화면 보기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주행기록 보기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스냅샷 보기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정비사진 보기</a:t>
            </a:r>
            <a:r>
              <a:rPr lang="en-US" altLang="ko-KR" sz="1400" dirty="0" smtClean="0">
                <a:latin typeface="+mn-ea"/>
              </a:rPr>
              <a:t>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614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보고서 작성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9" name="그룹 28"/>
          <p:cNvGrpSpPr>
            <a:grpSpLocks noChangeAspect="1"/>
          </p:cNvGrpSpPr>
          <p:nvPr/>
        </p:nvGrpSpPr>
        <p:grpSpPr>
          <a:xfrm>
            <a:off x="5951658" y="683419"/>
            <a:ext cx="3600000" cy="2689391"/>
            <a:chOff x="2110364" y="2274738"/>
            <a:chExt cx="5829300" cy="43547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6" t="12778" r="23229" b="16667"/>
            <a:stretch/>
          </p:blipFill>
          <p:spPr bwMode="auto">
            <a:xfrm>
              <a:off x="2110364" y="2274738"/>
              <a:ext cx="5829300" cy="435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모서리가 둥근 직사각형 39"/>
            <p:cNvSpPr/>
            <p:nvPr/>
          </p:nvSpPr>
          <p:spPr>
            <a:xfrm>
              <a:off x="6929725" y="3670224"/>
              <a:ext cx="986402" cy="4451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12596" r="23423" b="16363"/>
          <a:stretch/>
        </p:blipFill>
        <p:spPr bwMode="auto">
          <a:xfrm>
            <a:off x="5961512" y="3540633"/>
            <a:ext cx="3600000" cy="26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6249144" y="4270243"/>
            <a:ext cx="720080" cy="27488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보고서작성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049596" y="5076946"/>
            <a:ext cx="1188132" cy="27488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>
                <a:solidFill>
                  <a:schemeClr val="tx1"/>
                </a:solidFill>
              </a:rPr>
              <a:t>캡쳐화면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6609184" y="5746407"/>
            <a:ext cx="1188132" cy="27488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주행기록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129716" y="5085184"/>
            <a:ext cx="1188132" cy="27488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스냅샷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7689304" y="5754645"/>
            <a:ext cx="1188132" cy="27488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정비사진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35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인쇄 버튼을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저장한 이미지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주행기록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스냅샷 목록을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보고서 작성을 클릭한다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프린트 정보를 입력한다</a:t>
            </a:r>
            <a:r>
              <a:rPr kumimoji="0" lang="en-US" altLang="ko-KR" sz="1400" i="0" dirty="0" smtClean="0">
                <a:latin typeface="+mn-ea"/>
              </a:rPr>
              <a:t>.</a:t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고객명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작업 내용 등</a:t>
            </a:r>
            <a:endParaRPr kumimoji="0" lang="ko-KR" altLang="en-US" sz="14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614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보고서 작성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64968" y="3649987"/>
            <a:ext cx="3600000" cy="2695337"/>
            <a:chOff x="560512" y="2996952"/>
            <a:chExt cx="3600000" cy="269533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4" t="12469" r="23195" b="16173"/>
            <a:stretch/>
          </p:blipFill>
          <p:spPr bwMode="auto">
            <a:xfrm>
              <a:off x="560512" y="2996952"/>
              <a:ext cx="3600000" cy="26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603379" y="3499112"/>
              <a:ext cx="182683" cy="2599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601279" y="4897242"/>
              <a:ext cx="182683" cy="2599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3495886" y="5440970"/>
              <a:ext cx="612068" cy="22577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8" t="17579" r="26852" b="21178"/>
          <a:stretch/>
        </p:blipFill>
        <p:spPr bwMode="auto">
          <a:xfrm>
            <a:off x="5709084" y="3664473"/>
            <a:ext cx="3600000" cy="268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5709084" y="726204"/>
            <a:ext cx="3600000" cy="2696679"/>
            <a:chOff x="5529064" y="532686"/>
            <a:chExt cx="3600000" cy="26966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0" t="12596" r="23423" b="16363"/>
            <a:stretch/>
          </p:blipFill>
          <p:spPr bwMode="auto">
            <a:xfrm>
              <a:off x="5529064" y="532686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5709084" y="1262296"/>
              <a:ext cx="1044516" cy="2748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tx1"/>
                  </a:solidFill>
                </a:rPr>
                <a:t>보고서작성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5930996" y="1489336"/>
              <a:ext cx="468452" cy="4868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48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354071" y="1926746"/>
            <a:ext cx="9197858" cy="566589"/>
          </a:xfrm>
          <a:prstGeom prst="rect">
            <a:avLst/>
          </a:prstGeom>
        </p:spPr>
        <p:txBody>
          <a:bodyPr lIns="36000" tIns="36000" rIns="36000" bIns="36000" anchor="b"/>
          <a:lstStyle/>
          <a:p>
            <a:pPr lvl="0" algn="l"/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28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설치 방법</a:t>
            </a:r>
            <a:endParaRPr kumimoji="0" lang="ko-KR" altLang="en-US" sz="2800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" y="5985284"/>
            <a:ext cx="1898629" cy="57391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3793728" y="6559195"/>
            <a:ext cx="2311400" cy="290185"/>
          </a:xfrm>
        </p:spPr>
        <p:txBody>
          <a:bodyPr/>
          <a:lstStyle/>
          <a:p>
            <a:fld id="{269B3D57-B1F2-4EDA-A502-5516B820E62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64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5. </a:t>
            </a:r>
            <a:r>
              <a:rPr lang="ko-KR" altLang="en-US" sz="1400" dirty="0" smtClean="0">
                <a:latin typeface="+mn-ea"/>
              </a:rPr>
              <a:t>프린트 정보를 입력한다</a:t>
            </a:r>
            <a:r>
              <a:rPr kumimoji="0" lang="en-US" altLang="ko-KR" sz="1400" i="0" dirty="0" smtClean="0">
                <a:latin typeface="+mn-ea"/>
              </a:rPr>
              <a:t>.</a:t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   - </a:t>
            </a:r>
            <a:r>
              <a:rPr kumimoji="0" lang="ko-KR" altLang="en-US" sz="1400" i="0" dirty="0" smtClean="0">
                <a:latin typeface="+mn-ea"/>
              </a:rPr>
              <a:t>기본 점검 사항으로 양호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교환요망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수리요망으로 구분한다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- </a:t>
            </a:r>
            <a:r>
              <a:rPr lang="ko-KR" altLang="en-US" sz="1400" dirty="0" smtClean="0">
                <a:latin typeface="+mn-ea"/>
              </a:rPr>
              <a:t>선택 완료 후 다음을 클릭한다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0" lang="en-US" altLang="ko-KR" sz="1400" i="0" dirty="0" smtClean="0">
                <a:latin typeface="+mn-ea"/>
              </a:rPr>
              <a:t>6. </a:t>
            </a:r>
            <a:r>
              <a:rPr kumimoji="0" lang="ko-KR" altLang="en-US" sz="1400" i="0" dirty="0" smtClean="0">
                <a:latin typeface="+mn-ea"/>
              </a:rPr>
              <a:t>정비 사진이 있으면 추가를 눌러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7. </a:t>
            </a:r>
            <a:r>
              <a:rPr lang="ko-KR" altLang="en-US" sz="1400" dirty="0" smtClean="0">
                <a:latin typeface="+mn-ea"/>
              </a:rPr>
              <a:t>프린트를 선택하고 확인을 클릭한다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kumimoji="0" lang="ko-KR" altLang="en-US" sz="14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614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보고서 작성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781092" y="529781"/>
            <a:ext cx="3600000" cy="2665532"/>
            <a:chOff x="6023917" y="703439"/>
            <a:chExt cx="3600000" cy="266553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5" t="17531" r="26845" b="21577"/>
            <a:stretch/>
          </p:blipFill>
          <p:spPr bwMode="auto">
            <a:xfrm>
              <a:off x="6023917" y="703439"/>
              <a:ext cx="3600000" cy="266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모서리가 둥근 직사각형 20"/>
            <p:cNvSpPr/>
            <p:nvPr/>
          </p:nvSpPr>
          <p:spPr>
            <a:xfrm>
              <a:off x="8301372" y="872716"/>
              <a:ext cx="1008112" cy="21242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7953632" y="3086213"/>
              <a:ext cx="718174" cy="2434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385048" y="3552603"/>
            <a:ext cx="3600000" cy="2693333"/>
            <a:chOff x="5059106" y="3501316"/>
            <a:chExt cx="3600000" cy="2693333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4" t="12695" r="23467" b="16614"/>
            <a:stretch/>
          </p:blipFill>
          <p:spPr bwMode="auto">
            <a:xfrm>
              <a:off x="5059106" y="3501316"/>
              <a:ext cx="3600000" cy="2693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모서리가 둥근 직사각형 28"/>
            <p:cNvSpPr/>
            <p:nvPr/>
          </p:nvSpPr>
          <p:spPr>
            <a:xfrm>
              <a:off x="6933220" y="5229200"/>
              <a:ext cx="423810" cy="169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087298" y="3538625"/>
            <a:ext cx="3600000" cy="2673054"/>
            <a:chOff x="1087298" y="3494349"/>
            <a:chExt cx="3600000" cy="267305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6" t="17531" r="26875" b="21235"/>
            <a:stretch/>
          </p:blipFill>
          <p:spPr bwMode="auto">
            <a:xfrm>
              <a:off x="1087298" y="3494349"/>
              <a:ext cx="3600000" cy="267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모서리가 둥근 직사각형 25"/>
            <p:cNvSpPr/>
            <p:nvPr/>
          </p:nvSpPr>
          <p:spPr>
            <a:xfrm>
              <a:off x="3034184" y="5732689"/>
              <a:ext cx="718174" cy="169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3033498" y="5915761"/>
              <a:ext cx="718174" cy="169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21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8. </a:t>
            </a:r>
            <a:r>
              <a:rPr lang="ko-KR" altLang="en-US" sz="1400" dirty="0" smtClean="0">
                <a:latin typeface="+mn-ea"/>
              </a:rPr>
              <a:t>정보보고서가 출력된다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- </a:t>
            </a:r>
            <a:r>
              <a:rPr lang="ko-KR" altLang="en-US" sz="1400" dirty="0" smtClean="0">
                <a:latin typeface="+mn-ea"/>
              </a:rPr>
              <a:t>출력 보고서 예시를 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kumimoji="0" lang="ko-KR" altLang="en-US" sz="14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614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보고서 작성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194" name="Picture 2" descr="C:\Users\master\Desktop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695638"/>
            <a:ext cx="2880000" cy="39642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ster\Desktop\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159" y="1695637"/>
            <a:ext cx="2880000" cy="39642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ster\Desktop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99" y="1697013"/>
            <a:ext cx="2880000" cy="39642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42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err="1" smtClean="0">
                <a:latin typeface="+mn-ea"/>
              </a:rPr>
              <a:t>캡쳐화면을</a:t>
            </a:r>
            <a:r>
              <a:rPr kumimoji="0" lang="ko-KR" altLang="en-US" sz="1400" i="0" dirty="0" smtClean="0">
                <a:latin typeface="+mn-ea"/>
              </a:rPr>
              <a:t>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이미지를 선택하고 원하는 메뉴를 클릭한다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전체화면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이름변경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파일 이름 변경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파일삭제 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슬라이드 쇼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다중 선택한 이미지의 슬라이드 쇼가 가능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설정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슬라이드 쇼의 시간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펜의 굵기 선택 가능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인쇄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선택한 파일의 인쇄가 가능</a:t>
            </a:r>
            <a:endParaRPr kumimoji="0" lang="en-US" altLang="ko-KR" sz="1400" i="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340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캡쳐화면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529064" y="532686"/>
            <a:ext cx="3600000" cy="2696679"/>
            <a:chOff x="5529064" y="532686"/>
            <a:chExt cx="3600000" cy="26966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0" t="12596" r="23423" b="16363"/>
            <a:stretch/>
          </p:blipFill>
          <p:spPr bwMode="auto">
            <a:xfrm>
              <a:off x="5529064" y="532686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5637076" y="2057560"/>
              <a:ext cx="1044516" cy="2748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err="1" smtClean="0">
                  <a:solidFill>
                    <a:schemeClr val="tx1"/>
                  </a:solidFill>
                </a:rPr>
                <a:t>캡쳐화면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5930996" y="2284600"/>
              <a:ext cx="468452" cy="4868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2699" r="23333" b="16614"/>
          <a:stretch/>
        </p:blipFill>
        <p:spPr bwMode="auto">
          <a:xfrm>
            <a:off x="813185" y="3645024"/>
            <a:ext cx="3600000" cy="267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12469" r="22917" b="17530"/>
          <a:stretch/>
        </p:blipFill>
        <p:spPr bwMode="auto">
          <a:xfrm>
            <a:off x="5313363" y="3628864"/>
            <a:ext cx="3600000" cy="26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865498" y="4158639"/>
            <a:ext cx="182683" cy="25995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865498" y="6100498"/>
            <a:ext cx="3504575" cy="2244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80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주행기록 아이콘을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확인을 원하는 주행기록을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데이터 보기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파일 이름 변경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삭제가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4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400" i="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340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주행기록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09410" y="2960948"/>
            <a:ext cx="3600000" cy="2696679"/>
            <a:chOff x="5529064" y="532686"/>
            <a:chExt cx="3600000" cy="26966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0" t="12596" r="23423" b="16363"/>
            <a:stretch/>
          </p:blipFill>
          <p:spPr bwMode="auto">
            <a:xfrm>
              <a:off x="5529064" y="532686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6177136" y="2057560"/>
              <a:ext cx="1044516" cy="2748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tx1"/>
                  </a:solidFill>
                </a:rPr>
                <a:t>주행기록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6490106" y="2284600"/>
              <a:ext cx="468452" cy="4868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12778" r="23437" b="16111"/>
          <a:stretch/>
        </p:blipFill>
        <p:spPr bwMode="auto">
          <a:xfrm>
            <a:off x="5282921" y="2960948"/>
            <a:ext cx="3600000" cy="27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5282089" y="3494349"/>
            <a:ext cx="234226" cy="48680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5296603" y="5262219"/>
            <a:ext cx="2083179" cy="40992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030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스냅샷 </a:t>
            </a:r>
            <a:r>
              <a:rPr kumimoji="0" lang="ko-KR" altLang="en-US" sz="1400" i="0" dirty="0" smtClean="0">
                <a:latin typeface="+mn-ea"/>
              </a:rPr>
              <a:t>아이콘을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스냅샷을 찍은 데이터가 표현된다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전체화면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이름변경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삭제가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인쇄버튼을 누르면 데이터의 인쇄가 가능하다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en-US" altLang="ko-KR" sz="1400" i="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1355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스냅샷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029721" y="534162"/>
            <a:ext cx="3600000" cy="2696679"/>
            <a:chOff x="5529064" y="532686"/>
            <a:chExt cx="3600000" cy="26966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0" t="12596" r="23423" b="16363"/>
            <a:stretch/>
          </p:blipFill>
          <p:spPr bwMode="auto">
            <a:xfrm>
              <a:off x="5529064" y="532686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6726902" y="2057560"/>
              <a:ext cx="1044516" cy="2748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tx1"/>
                  </a:solidFill>
                </a:rPr>
                <a:t>스냅샷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7044231" y="2284600"/>
              <a:ext cx="468452" cy="4868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82590" y="3588259"/>
            <a:ext cx="3611680" cy="2665701"/>
            <a:chOff x="6093448" y="2860250"/>
            <a:chExt cx="3611680" cy="2665701"/>
          </a:xfrm>
        </p:grpSpPr>
        <p:grpSp>
          <p:nvGrpSpPr>
            <p:cNvPr id="3" name="그룹 2"/>
            <p:cNvGrpSpPr/>
            <p:nvPr/>
          </p:nvGrpSpPr>
          <p:grpSpPr>
            <a:xfrm>
              <a:off x="6093448" y="2860250"/>
              <a:ext cx="3611680" cy="2665701"/>
              <a:chOff x="6093448" y="2860250"/>
              <a:chExt cx="3611680" cy="2665701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4" t="12598" r="23229" b="17402"/>
              <a:stretch/>
            </p:blipFill>
            <p:spPr bwMode="auto">
              <a:xfrm>
                <a:off x="6105128" y="2860250"/>
                <a:ext cx="3600000" cy="26571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모서리가 둥근 직사각형 13"/>
              <p:cNvSpPr/>
              <p:nvPr/>
            </p:nvSpPr>
            <p:spPr>
              <a:xfrm>
                <a:off x="6114653" y="3435873"/>
                <a:ext cx="234226" cy="486803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모서리가 둥근 직사각형 15"/>
              <p:cNvSpPr/>
              <p:nvPr/>
            </p:nvSpPr>
            <p:spPr>
              <a:xfrm>
                <a:off x="6093448" y="5199666"/>
                <a:ext cx="2099912" cy="31774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모서리가 둥근 직사각형 16"/>
              <p:cNvSpPr/>
              <p:nvPr/>
            </p:nvSpPr>
            <p:spPr>
              <a:xfrm>
                <a:off x="9275576" y="5208207"/>
                <a:ext cx="354145" cy="31774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모서리가 둥근 직사각형 19"/>
            <p:cNvSpPr/>
            <p:nvPr/>
          </p:nvSpPr>
          <p:spPr>
            <a:xfrm>
              <a:off x="7547966" y="3382237"/>
              <a:ext cx="1904681" cy="182597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2601" r="23423" b="16359"/>
          <a:stretch/>
        </p:blipFill>
        <p:spPr bwMode="auto">
          <a:xfrm>
            <a:off x="3839443" y="3588261"/>
            <a:ext cx="3600000" cy="270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master\Pictures\2016-02-24 1\1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84" y="3444243"/>
            <a:ext cx="2160000" cy="29730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85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정비사진 </a:t>
            </a:r>
            <a:r>
              <a:rPr kumimoji="0" lang="ko-KR" altLang="en-US" sz="1400" i="0" dirty="0" smtClean="0">
                <a:latin typeface="+mn-ea"/>
              </a:rPr>
              <a:t>아이콘을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사진 이미지를 컴퓨터의 폴더에 저장하는 경우 선택이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전체화면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이름변경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파일삭제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슬라이드쇼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인쇄가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설정메뉴는 </a:t>
            </a:r>
            <a:r>
              <a:rPr lang="ko-KR" altLang="en-US" sz="1400" dirty="0" err="1" smtClean="0">
                <a:latin typeface="+mn-ea"/>
              </a:rPr>
              <a:t>슬라이드쇼와</a:t>
            </a:r>
            <a:r>
              <a:rPr lang="ko-KR" altLang="en-US" sz="1400" dirty="0" smtClean="0">
                <a:latin typeface="+mn-ea"/>
              </a:rPr>
              <a:t> 관련 있으며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err="1" smtClean="0">
                <a:latin typeface="+mn-ea"/>
              </a:rPr>
              <a:t>캡쳐화면과</a:t>
            </a:r>
            <a:r>
              <a:rPr lang="ko-KR" altLang="en-US" sz="1400" dirty="0" smtClean="0">
                <a:latin typeface="+mn-ea"/>
              </a:rPr>
              <a:t> 동일한 방법이다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en-US" altLang="ko-KR" sz="1400" i="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340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정비사진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106057" y="2960948"/>
            <a:ext cx="3600000" cy="2696679"/>
            <a:chOff x="5529064" y="532686"/>
            <a:chExt cx="3600000" cy="26966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0" t="12596" r="23423" b="16363"/>
            <a:stretch/>
          </p:blipFill>
          <p:spPr bwMode="auto">
            <a:xfrm>
              <a:off x="5529064" y="532686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7286037" y="2057560"/>
              <a:ext cx="1044516" cy="2748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tx1"/>
                  </a:solidFill>
                </a:rPr>
                <a:t>정비사진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7579957" y="2284600"/>
              <a:ext cx="468452" cy="4868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169424" y="2960948"/>
            <a:ext cx="3600000" cy="2716729"/>
            <a:chOff x="813185" y="3628595"/>
            <a:chExt cx="3600000" cy="271672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6" t="12598" r="23622" b="16360"/>
            <a:stretch/>
          </p:blipFill>
          <p:spPr bwMode="auto">
            <a:xfrm>
              <a:off x="813185" y="3628595"/>
              <a:ext cx="3600000" cy="271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모서리가 둥근 직사각형 20"/>
            <p:cNvSpPr/>
            <p:nvPr/>
          </p:nvSpPr>
          <p:spPr>
            <a:xfrm>
              <a:off x="865498" y="6100498"/>
              <a:ext cx="3504575" cy="22446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84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보고서 조회를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기존 작성 보고서에 대한 조회가 가능하다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작성 보고서 선택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차량 진단 리포트는 마우스 혹은 방향키를 움직여 조회가 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ko-KR" altLang="en-US" sz="1400" dirty="0" smtClean="0">
                <a:latin typeface="+mn-ea"/>
              </a:rPr>
              <a:t>가능하다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ko-KR" altLang="en-US" sz="14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614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보고서 조회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457056" y="923534"/>
            <a:ext cx="3600000" cy="2696679"/>
            <a:chOff x="1087298" y="2708920"/>
            <a:chExt cx="3600000" cy="26966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0" t="12596" r="23423" b="16363"/>
            <a:stretch/>
          </p:blipFill>
          <p:spPr bwMode="auto">
            <a:xfrm>
              <a:off x="1087298" y="2708920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모서리가 둥근 직사각형 14"/>
            <p:cNvSpPr/>
            <p:nvPr/>
          </p:nvSpPr>
          <p:spPr>
            <a:xfrm>
              <a:off x="4075630" y="3330006"/>
              <a:ext cx="609172" cy="2748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2552" r="23254" b="16614"/>
          <a:stretch/>
        </p:blipFill>
        <p:spPr bwMode="auto">
          <a:xfrm>
            <a:off x="1087298" y="3720578"/>
            <a:ext cx="3600000" cy="26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12815" r="23345" b="16144"/>
          <a:stretch/>
        </p:blipFill>
        <p:spPr bwMode="auto">
          <a:xfrm>
            <a:off x="5458755" y="3714936"/>
            <a:ext cx="3600000" cy="26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5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고장 진단 메뉴의 주요 메뉴는 아래와 같다</a:t>
            </a:r>
            <a:r>
              <a:rPr kumimoji="0" lang="en-US" altLang="ko-KR" sz="1400" i="0" dirty="0" smtClean="0">
                <a:latin typeface="+mn-ea"/>
              </a:rPr>
              <a:t>.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현재 고장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현재 </a:t>
            </a:r>
            <a:r>
              <a:rPr lang="en-US" altLang="ko-KR" sz="1400" dirty="0" smtClean="0">
                <a:latin typeface="+mn-ea"/>
              </a:rPr>
              <a:t>EMS </a:t>
            </a:r>
            <a:r>
              <a:rPr lang="ko-KR" altLang="en-US" sz="1400" dirty="0" smtClean="0">
                <a:latin typeface="+mn-ea"/>
              </a:rPr>
              <a:t>시스템의 고장코드를 확인한다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고장코드 소거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정비 후 발생 고장 코드를 소거한다</a:t>
            </a:r>
            <a:r>
              <a:rPr lang="en-US" altLang="ko-KR" sz="1400" dirty="0" smtClean="0">
                <a:latin typeface="+mn-ea"/>
              </a:rPr>
              <a:t>. 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센서 데이터 </a:t>
            </a:r>
            <a:r>
              <a:rPr lang="en-US" altLang="ko-KR" sz="1400" dirty="0" smtClean="0">
                <a:latin typeface="+mn-ea"/>
              </a:rPr>
              <a:t>: EMS </a:t>
            </a:r>
            <a:r>
              <a:rPr lang="ko-KR" altLang="en-US" sz="1400" dirty="0" smtClean="0">
                <a:latin typeface="+mn-ea"/>
              </a:rPr>
              <a:t>센서에서 보내오는 신호를 확인한다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err="1" smtClean="0">
                <a:latin typeface="+mn-ea"/>
              </a:rPr>
              <a:t>엑추에이터</a:t>
            </a:r>
            <a:r>
              <a:rPr lang="ko-KR" altLang="en-US" sz="1400" dirty="0" smtClean="0">
                <a:latin typeface="+mn-ea"/>
              </a:rPr>
              <a:t> 검사 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시스템 사양 정보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부품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번호</a:t>
            </a:r>
            <a:r>
              <a:rPr lang="en-US" altLang="ko-KR" sz="1400" dirty="0" smtClean="0">
                <a:latin typeface="+mn-ea"/>
              </a:rPr>
              <a:t>, Calibration ID </a:t>
            </a:r>
            <a:r>
              <a:rPr lang="ko-KR" altLang="en-US" sz="1400" dirty="0" smtClean="0">
                <a:latin typeface="+mn-ea"/>
              </a:rPr>
              <a:t>등을 확인 할 수 있다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en-US" altLang="ko-KR" sz="1400" i="0" dirty="0" smtClean="0">
              <a:latin typeface="+mn-ea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17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8889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고장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진단 메뉴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차량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시스템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확인을 순서대로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고장 진단 메뉴 중 원하는 메뉴를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  <a:br>
              <a:rPr kumimoji="0" lang="en-US" altLang="ko-KR" sz="1400" i="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고장코드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현재고장코드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과거고장코드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고장코드 소거 기능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고장코드소거 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센서 데이터 </a:t>
            </a:r>
            <a:r>
              <a:rPr lang="en-US" altLang="ko-KR" sz="1400" dirty="0" smtClean="0">
                <a:latin typeface="+mn-ea"/>
              </a:rPr>
              <a:t>: EMS </a:t>
            </a:r>
            <a:r>
              <a:rPr lang="ko-KR" altLang="en-US" sz="1400" dirty="0" smtClean="0">
                <a:latin typeface="+mn-ea"/>
              </a:rPr>
              <a:t>센서의 신호를 텍스트 혹은 그래프의 형태로 보여준다</a:t>
            </a:r>
            <a:r>
              <a:rPr lang="en-US" altLang="ko-KR" sz="1400" dirty="0" smtClean="0">
                <a:latin typeface="+mn-ea"/>
              </a:rPr>
              <a:t>.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err="1" smtClean="0">
                <a:latin typeface="+mn-ea"/>
              </a:rPr>
              <a:t>액츄에이터</a:t>
            </a:r>
            <a:r>
              <a:rPr lang="ko-KR" altLang="en-US" sz="1400" dirty="0" smtClean="0">
                <a:latin typeface="+mn-ea"/>
              </a:rPr>
              <a:t> 검사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err="1" smtClean="0">
                <a:latin typeface="+mn-ea"/>
              </a:rPr>
              <a:t>액츄에이터계의</a:t>
            </a:r>
            <a:r>
              <a:rPr lang="ko-KR" altLang="en-US" sz="1400" dirty="0" smtClean="0">
                <a:latin typeface="+mn-ea"/>
              </a:rPr>
              <a:t> 검사가 가능하다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ECU </a:t>
            </a:r>
            <a:r>
              <a:rPr lang="ko-KR" altLang="en-US" sz="1400" dirty="0" err="1" smtClean="0">
                <a:latin typeface="+mn-ea"/>
              </a:rPr>
              <a:t>학습값</a:t>
            </a:r>
            <a:r>
              <a:rPr lang="ko-KR" altLang="en-US" sz="1400" dirty="0" smtClean="0">
                <a:latin typeface="+mn-ea"/>
              </a:rPr>
              <a:t> 초기화 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 </a:t>
            </a:r>
            <a:r>
              <a:rPr lang="ko-KR" altLang="en-US" sz="1400" dirty="0" smtClean="0">
                <a:latin typeface="+mn-ea"/>
              </a:rPr>
              <a:t>시스템 사용 정보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: ECU </a:t>
            </a:r>
            <a:r>
              <a:rPr lang="ko-KR" altLang="en-US" sz="1400" dirty="0" smtClean="0">
                <a:latin typeface="+mn-ea"/>
              </a:rPr>
              <a:t>파트 넘버</a:t>
            </a:r>
            <a:r>
              <a:rPr lang="en-US" altLang="ko-KR" sz="1400" dirty="0" smtClean="0">
                <a:latin typeface="+mn-ea"/>
              </a:rPr>
              <a:t>, Calibration ID </a:t>
            </a:r>
            <a:r>
              <a:rPr lang="ko-KR" altLang="en-US" sz="1400" dirty="0" smtClean="0">
                <a:latin typeface="+mn-ea"/>
              </a:rPr>
              <a:t>등을 확인</a:t>
            </a:r>
            <a:endParaRPr lang="en-US" altLang="ko-KR" sz="1400" dirty="0" smtClean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12684" r="23455" b="16786"/>
          <a:stretch/>
        </p:blipFill>
        <p:spPr bwMode="auto">
          <a:xfrm>
            <a:off x="5852306" y="3714986"/>
            <a:ext cx="3600000" cy="268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5853100" y="645027"/>
            <a:ext cx="3600000" cy="2702529"/>
            <a:chOff x="5817534" y="653386"/>
            <a:chExt cx="3600000" cy="270252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7" t="12600" r="23358" b="16501"/>
            <a:stretch/>
          </p:blipFill>
          <p:spPr bwMode="auto">
            <a:xfrm>
              <a:off x="5817534" y="653386"/>
              <a:ext cx="3600000" cy="27025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모서리가 둥근 직사각형 28"/>
            <p:cNvSpPr/>
            <p:nvPr/>
          </p:nvSpPr>
          <p:spPr>
            <a:xfrm>
              <a:off x="5853100" y="2816933"/>
              <a:ext cx="1584176" cy="33306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모서리가 둥근 직사각형 29"/>
            <p:cNvSpPr/>
            <p:nvPr/>
          </p:nvSpPr>
          <p:spPr>
            <a:xfrm>
              <a:off x="7466151" y="1306182"/>
              <a:ext cx="1303273" cy="33306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9092385" y="3047299"/>
              <a:ext cx="301807" cy="28244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t="12605" r="23454" b="16354"/>
          <a:stretch/>
        </p:blipFill>
        <p:spPr bwMode="auto">
          <a:xfrm>
            <a:off x="1244588" y="3714986"/>
            <a:ext cx="3600000" cy="270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32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1"/>
          <p:cNvSpPr txBox="1">
            <a:spLocks/>
          </p:cNvSpPr>
          <p:nvPr/>
        </p:nvSpPr>
        <p:spPr bwMode="auto">
          <a:xfrm>
            <a:off x="420307" y="872716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진단 메뉴는 현재 고장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과거 고장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고장 소거 메뉴로 구성되어 있다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현재 고장은 현재 시스템의 고장 코드를 표시해 주며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고장 코드와 고장 명칭을 함께 표시한다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과거 고장은 </a:t>
            </a:r>
            <a:r>
              <a:rPr kumimoji="0" lang="en-US" altLang="ko-KR" sz="1400" i="0" dirty="0" smtClean="0">
                <a:latin typeface="+mn-ea"/>
              </a:rPr>
              <a:t>ECU </a:t>
            </a:r>
            <a:r>
              <a:rPr kumimoji="0" lang="ko-KR" altLang="en-US" sz="1400" i="0" dirty="0" smtClean="0">
                <a:latin typeface="+mn-ea"/>
              </a:rPr>
              <a:t>내 </a:t>
            </a:r>
            <a:r>
              <a:rPr kumimoji="0" lang="en-US" altLang="ko-KR" sz="1400" i="0" dirty="0" smtClean="0">
                <a:latin typeface="+mn-ea"/>
              </a:rPr>
              <a:t>EEPROM</a:t>
            </a:r>
            <a:r>
              <a:rPr kumimoji="0" lang="ko-KR" altLang="en-US" sz="1400" i="0" dirty="0" smtClean="0">
                <a:latin typeface="+mn-ea"/>
              </a:rPr>
              <a:t>에 저장된 과거 고장 코드를 표시해 준다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고장코드 소거는 현재 고장 코드와 과거 고장 코드를 소거해 준다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차량 정비 후 고장코드 소거 버튼을 눌러서 기존 고장코드를 제거한다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en-US" altLang="ko-KR" sz="1400" i="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374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고장진단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12798" r="54079" b="16512"/>
          <a:stretch/>
        </p:blipFill>
        <p:spPr bwMode="auto">
          <a:xfrm>
            <a:off x="1532620" y="3104964"/>
            <a:ext cx="3240000" cy="242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12828" r="54053" b="16482"/>
          <a:stretch/>
        </p:blipFill>
        <p:spPr bwMode="auto">
          <a:xfrm>
            <a:off x="5241032" y="3105853"/>
            <a:ext cx="3240000" cy="242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2" t="33381" r="58655" b="61082"/>
          <a:stretch/>
        </p:blipFill>
        <p:spPr bwMode="auto">
          <a:xfrm>
            <a:off x="2720752" y="4149080"/>
            <a:ext cx="1908212" cy="1188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C:\Users\admin\Desktop\10. 기종 이미지 (CI Manual)\스티져\STEEZER_S_누끼\CNK_9900_누끼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56" y="4149200"/>
            <a:ext cx="16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cfile230.uf.daum.net/image/25139837536C9637083B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06" y="4689220"/>
            <a:ext cx="77419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3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10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제품 구성 및 특징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(</a:t>
            </a:r>
            <a:r>
              <a:rPr lang="en-US" altLang="ko-KR" sz="1400" dirty="0" err="1" smtClean="0">
                <a:latin typeface="+mn-ea"/>
              </a:rPr>
              <a:t>Daelim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-scan)</a:t>
            </a:r>
            <a:r>
              <a:rPr lang="ko-KR" altLang="en-US" sz="1400" dirty="0" smtClean="0">
                <a:latin typeface="+mn-ea"/>
              </a:rPr>
              <a:t>은 대림자동차에서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개발하는 </a:t>
            </a:r>
            <a:r>
              <a:rPr lang="en-US" altLang="ko-KR" sz="1400" dirty="0" smtClean="0">
                <a:latin typeface="+mn-ea"/>
              </a:rPr>
              <a:t>EMS </a:t>
            </a:r>
            <a:r>
              <a:rPr lang="ko-KR" altLang="en-US" sz="1400" dirty="0" smtClean="0">
                <a:latin typeface="+mn-ea"/>
              </a:rPr>
              <a:t>장착 이륜차의 </a:t>
            </a:r>
            <a:r>
              <a:rPr lang="en-US" altLang="ko-KR" sz="1400" dirty="0" smtClean="0">
                <a:latin typeface="+mn-ea"/>
              </a:rPr>
              <a:t>EMS </a:t>
            </a:r>
            <a:r>
              <a:rPr lang="ko-KR" altLang="en-US" sz="1400" dirty="0" smtClean="0">
                <a:latin typeface="+mn-ea"/>
              </a:rPr>
              <a:t>관련 부품 고장 진단을 위한 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+mn-ea"/>
              </a:rPr>
              <a:t>장치이며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주요 구성 및 특징은 아래와 같다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latin typeface="+mn-ea"/>
              </a:rPr>
              <a:t>1. </a:t>
            </a:r>
            <a:r>
              <a:rPr lang="ko-KR" altLang="en-US" sz="1400" b="1" dirty="0" smtClean="0">
                <a:latin typeface="+mn-ea"/>
              </a:rPr>
              <a:t>주요 </a:t>
            </a:r>
            <a:r>
              <a:rPr lang="ko-KR" altLang="en-US" sz="1400" b="1" dirty="0" err="1" smtClean="0">
                <a:latin typeface="+mn-ea"/>
              </a:rPr>
              <a:t>구성품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    a) </a:t>
            </a: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</a:t>
            </a:r>
            <a:r>
              <a:rPr lang="ko-KR" altLang="en-US" sz="1400" dirty="0" smtClean="0">
                <a:latin typeface="+mn-ea"/>
              </a:rPr>
              <a:t>모듈 </a:t>
            </a:r>
            <a:r>
              <a:rPr lang="en-US" altLang="ko-KR" sz="1400" dirty="0" smtClean="0">
                <a:latin typeface="+mn-ea"/>
              </a:rPr>
              <a:t>(</a:t>
            </a:r>
            <a:r>
              <a:rPr lang="en-US" altLang="ko-KR" sz="1400" dirty="0" err="1" smtClean="0">
                <a:latin typeface="+mn-ea"/>
              </a:rPr>
              <a:t>Daelim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 Module)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b) 16</a:t>
            </a:r>
            <a:r>
              <a:rPr lang="ko-KR" altLang="en-US" sz="1400" dirty="0" smtClean="0">
                <a:latin typeface="+mn-ea"/>
              </a:rPr>
              <a:t>핀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– 4</a:t>
            </a:r>
            <a:r>
              <a:rPr lang="ko-KR" altLang="en-US" sz="1400" dirty="0" smtClean="0">
                <a:latin typeface="+mn-ea"/>
              </a:rPr>
              <a:t>핀 커넥터 </a:t>
            </a:r>
            <a:r>
              <a:rPr lang="en-US" altLang="ko-KR" sz="1400" dirty="0" smtClean="0">
                <a:latin typeface="+mn-ea"/>
              </a:rPr>
              <a:t>(16 pin to 4 pin Connector)</a:t>
            </a: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   </a:t>
            </a:r>
          </a:p>
        </p:txBody>
      </p:sp>
      <p:pic>
        <p:nvPicPr>
          <p:cNvPr id="1026" name="Picture 2" descr="C:\Users\master\Documents\카카오톡 받은 파일\새 폴더\KakaoTalk_20160223_1814119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71" t="41749" r="28200" b="26755"/>
          <a:stretch/>
        </p:blipFill>
        <p:spPr bwMode="auto">
          <a:xfrm rot="5400000">
            <a:off x="4457207" y="2300908"/>
            <a:ext cx="1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7" t="39557" r="25123" b="29697"/>
          <a:stretch/>
        </p:blipFill>
        <p:spPr>
          <a:xfrm rot="5400000">
            <a:off x="2250034" y="2315542"/>
            <a:ext cx="1229268" cy="180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3107" r="28480" b="17726"/>
          <a:stretch/>
        </p:blipFill>
        <p:spPr>
          <a:xfrm rot="-5400000">
            <a:off x="2977521" y="2747022"/>
            <a:ext cx="1800000" cy="5265882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3800872" y="6561348"/>
            <a:ext cx="2311400" cy="288032"/>
          </a:xfrm>
        </p:spPr>
        <p:txBody>
          <a:bodyPr/>
          <a:lstStyle/>
          <a:p>
            <a:fld id="{269B3D57-B1F2-4EDA-A502-5516B820E629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47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7934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현재고장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    - </a:t>
            </a:r>
            <a:r>
              <a:rPr kumimoji="0" lang="ko-KR" altLang="en-US" sz="1400" i="0" dirty="0" smtClean="0">
                <a:latin typeface="+mn-ea"/>
              </a:rPr>
              <a:t>현재 고장을 클릭한다</a:t>
            </a:r>
            <a:r>
              <a:rPr kumimoji="0" lang="en-US" altLang="ko-KR" sz="1400" i="0" dirty="0" smtClean="0">
                <a:latin typeface="+mn-ea"/>
              </a:rPr>
              <a:t>.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   - </a:t>
            </a:r>
            <a:r>
              <a:rPr lang="ko-KR" altLang="en-US" sz="1400" dirty="0" smtClean="0">
                <a:latin typeface="+mn-ea"/>
              </a:rPr>
              <a:t>고장코드 번호와 고장코드가 표시된다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400" i="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400" i="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400" i="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400" i="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과거고장 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EEPROM</a:t>
            </a:r>
            <a:r>
              <a:rPr lang="ko-KR" altLang="en-US" sz="1400" dirty="0" smtClean="0">
                <a:latin typeface="+mn-ea"/>
              </a:rPr>
              <a:t>에 저장된 과거 고장코드를 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고장소거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err="1" smtClean="0">
                <a:latin typeface="+mn-ea"/>
              </a:rPr>
              <a:t>키온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엔진 정지 상태</a:t>
            </a:r>
            <a:endParaRPr kumimoji="0" lang="en-US" altLang="ko-KR" sz="14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0" lang="ko-KR" altLang="en-US" sz="1400" i="0" dirty="0" smtClean="0">
                <a:latin typeface="+mn-ea"/>
              </a:rPr>
              <a:t>    </a:t>
            </a:r>
            <a:r>
              <a:rPr kumimoji="0" lang="en-US" altLang="ko-KR" sz="1400" i="0" dirty="0" smtClean="0">
                <a:latin typeface="+mn-ea"/>
              </a:rPr>
              <a:t>- </a:t>
            </a:r>
            <a:r>
              <a:rPr kumimoji="0" lang="ko-KR" altLang="en-US" sz="1400" i="0" dirty="0" smtClean="0">
                <a:latin typeface="+mn-ea"/>
              </a:rPr>
              <a:t>고장코드 소거 버튼을 클릭한다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소거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버튼을 클릭한다</a:t>
            </a:r>
            <a:r>
              <a:rPr lang="en-US" altLang="ko-KR" sz="1400" dirty="0" smtClean="0">
                <a:latin typeface="+mn-ea"/>
              </a:rPr>
              <a:t>.</a:t>
            </a:r>
            <a:r>
              <a:rPr kumimoji="0" lang="en-US" altLang="ko-KR" sz="1200" i="0" dirty="0" smtClean="0">
                <a:latin typeface="+mn-ea"/>
              </a:rPr>
              <a:t/>
            </a:r>
            <a:br>
              <a:rPr kumimoji="0" lang="en-US" altLang="ko-KR" sz="1200" i="0" dirty="0" smtClean="0">
                <a:latin typeface="+mn-ea"/>
              </a:rPr>
            </a:br>
            <a:r>
              <a:rPr kumimoji="0" lang="en-US" altLang="ko-KR" sz="1200" i="0" dirty="0" smtClean="0">
                <a:latin typeface="+mn-ea"/>
              </a:rPr>
              <a:t>-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5493060" y="932665"/>
            <a:ext cx="3420000" cy="2569440"/>
            <a:chOff x="4953000" y="1668000"/>
            <a:chExt cx="3240000" cy="24240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7" t="12828" r="54053" b="16482"/>
            <a:stretch/>
          </p:blipFill>
          <p:spPr bwMode="auto">
            <a:xfrm>
              <a:off x="4953000" y="1668000"/>
              <a:ext cx="3240000" cy="2424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모서리가 둥근 직사각형 16"/>
            <p:cNvSpPr/>
            <p:nvPr/>
          </p:nvSpPr>
          <p:spPr>
            <a:xfrm>
              <a:off x="5025013" y="2155337"/>
              <a:ext cx="612063" cy="2928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5025014" y="3201505"/>
              <a:ext cx="612063" cy="2928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493060" y="3658237"/>
            <a:ext cx="3420000" cy="2569440"/>
            <a:chOff x="5241392" y="3645024"/>
            <a:chExt cx="3240000" cy="2424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1" t="12939" r="54000" b="16369"/>
            <a:stretch/>
          </p:blipFill>
          <p:spPr bwMode="auto">
            <a:xfrm>
              <a:off x="5241392" y="3645024"/>
              <a:ext cx="3240000" cy="2424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6249144" y="4936356"/>
              <a:ext cx="612063" cy="2928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5320474" y="5152380"/>
              <a:ext cx="612063" cy="2928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136576" y="1759657"/>
            <a:ext cx="3240000" cy="2424000"/>
            <a:chOff x="1136576" y="1759657"/>
            <a:chExt cx="3240000" cy="2424000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1" t="12798" r="54079" b="16512"/>
            <a:stretch/>
          </p:blipFill>
          <p:spPr bwMode="auto">
            <a:xfrm>
              <a:off x="1136576" y="1759657"/>
              <a:ext cx="3240000" cy="2424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모서리가 둥근 직사각형 13"/>
            <p:cNvSpPr/>
            <p:nvPr/>
          </p:nvSpPr>
          <p:spPr>
            <a:xfrm>
              <a:off x="1200388" y="2285865"/>
              <a:ext cx="646067" cy="31041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2" t="33381" r="58655" b="61082"/>
          <a:stretch/>
        </p:blipFill>
        <p:spPr bwMode="auto">
          <a:xfrm>
            <a:off x="2288704" y="2816932"/>
            <a:ext cx="1908212" cy="1188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 descr="C:\Users\admin\Desktop\10. 기종 이미지 (CI Manual)\스티져\STEEZER_S_누끼\CNK_9900_누끼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08" y="2817052"/>
            <a:ext cx="16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cfile230.uf.daum.net/image/25139837536C9637083B8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58" y="3357072"/>
            <a:ext cx="77419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76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센서 데이터는</a:t>
            </a:r>
            <a:r>
              <a:rPr lang="en-US" altLang="ko-KR" sz="1400" dirty="0" smtClean="0">
                <a:latin typeface="+mn-ea"/>
              </a:rPr>
              <a:t> EMS </a:t>
            </a:r>
            <a:r>
              <a:rPr lang="ko-KR" altLang="en-US" sz="1400" dirty="0" smtClean="0">
                <a:latin typeface="+mn-ea"/>
              </a:rPr>
              <a:t>부품 중 각 센서의 데이터를 표시해 주며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텍스트와 그래프로 표시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상단 메뉴의 센서데이터 혹은 아래 메뉴 중 센서데이터를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센서 데이터는 </a:t>
            </a:r>
            <a:r>
              <a:rPr lang="en-US" altLang="ko-KR" sz="1400" dirty="0" smtClean="0">
                <a:latin typeface="+mn-ea"/>
              </a:rPr>
              <a:t>8</a:t>
            </a:r>
            <a:r>
              <a:rPr lang="ko-KR" altLang="en-US" sz="1400" dirty="0" smtClean="0">
                <a:latin typeface="+mn-ea"/>
              </a:rPr>
              <a:t>개의 메뉴로 구성되어 있으며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총 </a:t>
            </a:r>
            <a:r>
              <a:rPr lang="en-US" altLang="ko-KR" sz="1400" dirty="0" smtClean="0">
                <a:latin typeface="+mn-ea"/>
              </a:rPr>
              <a:t>21</a:t>
            </a:r>
            <a:r>
              <a:rPr lang="ko-KR" altLang="en-US" sz="1400" dirty="0" smtClean="0">
                <a:latin typeface="+mn-ea"/>
              </a:rPr>
              <a:t>개의 센서 값을 확인 가능하다</a:t>
            </a:r>
            <a:r>
              <a:rPr lang="en-US" altLang="ko-KR" sz="1400" dirty="0" smtClean="0">
                <a:latin typeface="+mn-ea"/>
              </a:rPr>
              <a:t>. (</a:t>
            </a:r>
            <a:r>
              <a:rPr lang="ko-KR" altLang="en-US" sz="1400" dirty="0" smtClean="0">
                <a:latin typeface="+mn-ea"/>
              </a:rPr>
              <a:t>차종 및 </a:t>
            </a:r>
            <a:r>
              <a:rPr lang="en-US" altLang="ko-KR" sz="1400" dirty="0" smtClean="0">
                <a:latin typeface="+mn-ea"/>
              </a:rPr>
              <a:t>EMS</a:t>
            </a:r>
            <a:r>
              <a:rPr lang="ko-KR" altLang="en-US" sz="1400" dirty="0" smtClean="0">
                <a:latin typeface="+mn-ea"/>
              </a:rPr>
              <a:t>별로 약간 상이</a:t>
            </a:r>
            <a:r>
              <a:rPr lang="en-US" altLang="ko-KR" sz="1400" dirty="0" smtClean="0">
                <a:latin typeface="+mn-ea"/>
              </a:rPr>
              <a:t>)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그래프 보기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센서 </a:t>
            </a:r>
            <a:r>
              <a:rPr lang="en-US" altLang="ko-KR" sz="1400" dirty="0" smtClean="0">
                <a:latin typeface="+mn-ea"/>
              </a:rPr>
              <a:t>+ </a:t>
            </a:r>
            <a:r>
              <a:rPr lang="ko-KR" altLang="en-US" sz="1400" dirty="0" smtClean="0">
                <a:latin typeface="+mn-ea"/>
              </a:rPr>
              <a:t>고장코드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저장파일 보기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정지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단위변경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고정출력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시점기록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전체 센서 보기</a:t>
            </a:r>
            <a:endParaRPr lang="en-US" altLang="ko-KR" sz="1400" dirty="0" smtClean="0">
              <a:latin typeface="+mn-ea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213938" y="2882342"/>
            <a:ext cx="3600000" cy="2688437"/>
            <a:chOff x="5673080" y="1416410"/>
            <a:chExt cx="3600000" cy="2688437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0" t="12684" r="23455" b="16786"/>
            <a:stretch/>
          </p:blipFill>
          <p:spPr bwMode="auto">
            <a:xfrm>
              <a:off x="5673080" y="1416410"/>
              <a:ext cx="3600000" cy="268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모서리가 둥근 직사각형 32"/>
            <p:cNvSpPr/>
            <p:nvPr/>
          </p:nvSpPr>
          <p:spPr>
            <a:xfrm>
              <a:off x="6817329" y="1754717"/>
              <a:ext cx="697475" cy="27967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5822874" y="2378985"/>
              <a:ext cx="1536870" cy="28829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23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센서 데이터의 항목 중 측정하고자 하는 센서 </a:t>
            </a:r>
            <a:r>
              <a:rPr lang="ko-KR" altLang="en-US" sz="1400" dirty="0" smtClean="0">
                <a:latin typeface="+mn-ea"/>
              </a:rPr>
              <a:t>데이터를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센서 데이터를 선택하면 각 센서의 값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최소값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최대값을 확인 할 수 있다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단위는 각 센서 데이터의 </a:t>
            </a:r>
            <a:r>
              <a:rPr lang="ko-KR" altLang="en-US" sz="1400" dirty="0" err="1" smtClean="0">
                <a:latin typeface="+mn-ea"/>
              </a:rPr>
              <a:t>드랍</a:t>
            </a:r>
            <a:r>
              <a:rPr lang="ko-KR" altLang="en-US" sz="1400" dirty="0" smtClean="0">
                <a:latin typeface="+mn-ea"/>
              </a:rPr>
              <a:t> 박스를 열면 선택가능하고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전체적인 단위 설정은 좌측의 단위변경 메뉴를 통해서 </a:t>
            </a:r>
            <a:r>
              <a:rPr kumimoji="0" lang="ko-KR" altLang="en-US" sz="1400" i="0" dirty="0" smtClean="0">
                <a:latin typeface="+mn-ea"/>
              </a:rPr>
              <a:t>바꿀 수 있다</a:t>
            </a:r>
            <a:r>
              <a:rPr kumimoji="0" lang="en-US" altLang="ko-KR" sz="1400" i="0" dirty="0" smtClean="0">
                <a:latin typeface="+mn-ea"/>
              </a:rPr>
              <a:t>.</a:t>
            </a:r>
            <a:r>
              <a:rPr kumimoji="0" lang="ko-KR" altLang="en-US" sz="1400" i="0" dirty="0" smtClean="0">
                <a:latin typeface="+mn-ea"/>
              </a:rPr>
              <a:t> </a:t>
            </a:r>
            <a:endParaRPr kumimoji="0" lang="ko-KR" altLang="en-US" sz="1400" i="0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080792" y="2858229"/>
            <a:ext cx="3600000" cy="2706667"/>
            <a:chOff x="1964668" y="2636912"/>
            <a:chExt cx="3600000" cy="27066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8" t="7391" r="18063" b="7360"/>
            <a:stretch/>
          </p:blipFill>
          <p:spPr bwMode="auto">
            <a:xfrm>
              <a:off x="1964668" y="2636912"/>
              <a:ext cx="3600000" cy="270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모서리가 둥근 직사각형 34"/>
            <p:cNvSpPr/>
            <p:nvPr/>
          </p:nvSpPr>
          <p:spPr>
            <a:xfrm>
              <a:off x="2718416" y="3311463"/>
              <a:ext cx="234226" cy="18002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0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명령 </a:t>
            </a:r>
            <a:r>
              <a:rPr kumimoji="0" lang="ko-KR" altLang="en-US" sz="1400" i="0" dirty="0" err="1" smtClean="0">
                <a:latin typeface="+mn-ea"/>
              </a:rPr>
              <a:t>공연비</a:t>
            </a:r>
            <a:r>
              <a:rPr kumimoji="0" lang="ko-KR" altLang="en-US" sz="1400" i="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– ECU</a:t>
            </a:r>
            <a:r>
              <a:rPr lang="ko-KR" altLang="en-US" sz="1400" dirty="0" smtClean="0">
                <a:latin typeface="+mn-ea"/>
              </a:rPr>
              <a:t>가 계측한 센서 값을 </a:t>
            </a:r>
            <a:r>
              <a:rPr lang="ko-KR" altLang="en-US" sz="1400" dirty="0" err="1" smtClean="0">
                <a:latin typeface="+mn-ea"/>
              </a:rPr>
              <a:t>바탕한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공연비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목표 </a:t>
            </a:r>
            <a:r>
              <a:rPr kumimoji="0" lang="ko-KR" altLang="en-US" sz="1400" i="0" dirty="0" err="1" smtClean="0">
                <a:latin typeface="+mn-ea"/>
              </a:rPr>
              <a:t>공연비</a:t>
            </a:r>
            <a:r>
              <a:rPr kumimoji="0" lang="ko-KR" altLang="en-US" sz="1400" i="0" dirty="0" smtClean="0">
                <a:latin typeface="+mn-ea"/>
              </a:rPr>
              <a:t> </a:t>
            </a:r>
            <a:r>
              <a:rPr kumimoji="0" lang="en-US" altLang="ko-KR" sz="1400" i="0" dirty="0" smtClean="0">
                <a:latin typeface="+mn-ea"/>
              </a:rPr>
              <a:t>– Calibration</a:t>
            </a:r>
            <a:r>
              <a:rPr kumimoji="0" lang="ko-KR" altLang="en-US" sz="1400" i="0" dirty="0" smtClean="0">
                <a:latin typeface="+mn-ea"/>
              </a:rPr>
              <a:t>에</a:t>
            </a:r>
            <a:r>
              <a:rPr kumimoji="0" lang="en-US" altLang="ko-KR" sz="1400" i="0" dirty="0" smtClean="0">
                <a:latin typeface="+mn-ea"/>
              </a:rPr>
              <a:t> </a:t>
            </a:r>
            <a:r>
              <a:rPr kumimoji="0" lang="ko-KR" altLang="en-US" sz="1400" i="0" dirty="0" smtClean="0">
                <a:latin typeface="+mn-ea"/>
              </a:rPr>
              <a:t>의한 </a:t>
            </a:r>
            <a:r>
              <a:rPr kumimoji="0" lang="ko-KR" altLang="en-US" sz="1400" i="0" dirty="0" err="1" smtClean="0">
                <a:latin typeface="+mn-ea"/>
              </a:rPr>
              <a:t>공연비를</a:t>
            </a:r>
            <a:r>
              <a:rPr kumimoji="0" lang="ko-KR" altLang="en-US" sz="1400" i="0" dirty="0" smtClean="0">
                <a:latin typeface="+mn-ea"/>
              </a:rPr>
              <a:t> 나타낸다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실린더 </a:t>
            </a:r>
            <a:r>
              <a:rPr lang="ko-KR" altLang="en-US" sz="1400" dirty="0" err="1" smtClean="0">
                <a:latin typeface="+mn-ea"/>
              </a:rPr>
              <a:t>학습값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연료 분사 시간 </a:t>
            </a:r>
            <a:r>
              <a:rPr kumimoji="0" lang="en-US" altLang="ko-KR" sz="1400" i="0" dirty="0" smtClean="0">
                <a:latin typeface="+mn-ea"/>
              </a:rPr>
              <a:t>– </a:t>
            </a:r>
            <a:r>
              <a:rPr kumimoji="0" lang="ko-KR" altLang="en-US" sz="1400" i="0" dirty="0" err="1" smtClean="0">
                <a:latin typeface="+mn-ea"/>
              </a:rPr>
              <a:t>인젝터의</a:t>
            </a:r>
            <a:r>
              <a:rPr kumimoji="0" lang="ko-KR" altLang="en-US" sz="1400" i="0" dirty="0" smtClean="0">
                <a:latin typeface="+mn-ea"/>
              </a:rPr>
              <a:t> 연료 분사 시간을 나타낸다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실린더 충전 효율 </a:t>
            </a:r>
            <a:endParaRPr lang="en-US" altLang="ko-KR" sz="14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목표</a:t>
            </a:r>
            <a:r>
              <a:rPr kumimoji="0" lang="en-US" altLang="ko-KR" sz="1400" i="0" dirty="0" smtClean="0">
                <a:latin typeface="+mn-ea"/>
              </a:rPr>
              <a:t> </a:t>
            </a:r>
            <a:r>
              <a:rPr kumimoji="0" lang="ko-KR" altLang="en-US" sz="1400" i="0" dirty="0" smtClean="0">
                <a:latin typeface="+mn-ea"/>
              </a:rPr>
              <a:t>스텝모터 </a:t>
            </a:r>
            <a:r>
              <a:rPr kumimoji="0" lang="en-US" altLang="ko-KR" sz="1400" i="0" dirty="0" smtClean="0">
                <a:latin typeface="+mn-ea"/>
              </a:rPr>
              <a:t>– IACV</a:t>
            </a:r>
            <a:r>
              <a:rPr kumimoji="0" lang="ko-KR" altLang="en-US" sz="1400" i="0" dirty="0" smtClean="0">
                <a:latin typeface="+mn-ea"/>
              </a:rPr>
              <a:t>의 </a:t>
            </a:r>
            <a:r>
              <a:rPr lang="ko-KR" altLang="en-US" sz="1400" dirty="0" smtClean="0">
                <a:latin typeface="+mn-ea"/>
              </a:rPr>
              <a:t>스텝을 나타내며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err="1" smtClean="0">
                <a:latin typeface="+mn-ea"/>
              </a:rPr>
              <a:t>키온시에는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160step</a:t>
            </a:r>
            <a:r>
              <a:rPr lang="ko-KR" altLang="en-US" sz="1400" dirty="0" smtClean="0">
                <a:latin typeface="+mn-ea"/>
              </a:rPr>
              <a:t>으로 </a:t>
            </a:r>
            <a:r>
              <a:rPr lang="en-US" altLang="ko-KR" sz="1400" dirty="0" smtClean="0">
                <a:latin typeface="+mn-ea"/>
              </a:rPr>
              <a:t/>
            </a:r>
            <a:br>
              <a:rPr lang="en-US" altLang="ko-KR" sz="1400" dirty="0" smtClean="0">
                <a:latin typeface="+mn-ea"/>
              </a:rPr>
            </a:br>
            <a:r>
              <a:rPr lang="ko-KR" altLang="en-US" sz="1400" dirty="0" smtClean="0">
                <a:latin typeface="+mn-ea"/>
              </a:rPr>
              <a:t>설정되어 있다</a:t>
            </a:r>
            <a:r>
              <a:rPr lang="en-US" altLang="ko-KR" sz="1400" dirty="0" smtClean="0">
                <a:latin typeface="+mn-ea"/>
              </a:rPr>
              <a:t>.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목표</a:t>
            </a:r>
            <a:r>
              <a:rPr kumimoji="0" lang="en-US" altLang="ko-KR" sz="1400" i="0" dirty="0" smtClean="0">
                <a:latin typeface="+mn-ea"/>
              </a:rPr>
              <a:t> RPM – </a:t>
            </a:r>
            <a:r>
              <a:rPr kumimoji="0" lang="ko-KR" altLang="en-US" sz="1400" i="0" dirty="0" smtClean="0">
                <a:latin typeface="+mn-ea"/>
              </a:rPr>
              <a:t>목표</a:t>
            </a:r>
            <a:r>
              <a:rPr kumimoji="0" lang="en-US" altLang="ko-KR" sz="1400" i="0" dirty="0" smtClean="0">
                <a:latin typeface="+mn-ea"/>
              </a:rPr>
              <a:t> Idle RPM</a:t>
            </a:r>
            <a:r>
              <a:rPr kumimoji="0" lang="ko-KR" altLang="en-US" sz="1400" i="0" dirty="0" smtClean="0">
                <a:latin typeface="+mn-ea"/>
              </a:rPr>
              <a:t>을 나타내며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웜업시에는</a:t>
            </a:r>
            <a:r>
              <a:rPr kumimoji="0" lang="ko-KR" altLang="en-US" sz="1400" i="0" dirty="0" smtClean="0">
                <a:latin typeface="+mn-ea"/>
              </a:rPr>
              <a:t> </a:t>
            </a:r>
            <a:r>
              <a:rPr kumimoji="0" lang="en-US" altLang="ko-KR" sz="1400" i="0" dirty="0" smtClean="0">
                <a:latin typeface="+mn-ea"/>
              </a:rPr>
              <a:t>1600RPM </a:t>
            </a:r>
            <a:r>
              <a:rPr kumimoji="0" lang="ko-KR" altLang="en-US" sz="1400" i="0" dirty="0" smtClean="0">
                <a:latin typeface="+mn-ea"/>
              </a:rPr>
              <a:t>근방</a:t>
            </a:r>
            <a:r>
              <a:rPr kumimoji="0" lang="en-US" altLang="ko-KR" sz="1400" i="0" dirty="0" smtClean="0">
                <a:latin typeface="+mn-ea"/>
              </a:rPr>
              <a:t/>
            </a:r>
            <a:br>
              <a:rPr kumimoji="0" lang="en-US" altLang="ko-KR" sz="1400" i="0" dirty="0" smtClean="0">
                <a:latin typeface="+mn-ea"/>
              </a:rPr>
            </a:br>
            <a:r>
              <a:rPr kumimoji="0" lang="ko-KR" altLang="en-US" sz="1400" i="0" dirty="0" smtClean="0">
                <a:latin typeface="+mn-ea"/>
              </a:rPr>
              <a:t>을 </a:t>
            </a:r>
            <a:r>
              <a:rPr lang="ko-KR" altLang="en-US" sz="1400" dirty="0" smtClean="0">
                <a:latin typeface="+mn-ea"/>
              </a:rPr>
              <a:t>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현재고장 코드 </a:t>
            </a:r>
            <a:r>
              <a:rPr kumimoji="0" lang="ko-KR" altLang="en-US" sz="1400" i="0" dirty="0" err="1" smtClean="0">
                <a:latin typeface="+mn-ea"/>
              </a:rPr>
              <a:t>갯수</a:t>
            </a:r>
            <a:endParaRPr kumimoji="0" lang="en-US" altLang="ko-KR" sz="14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과거고장 코드 개수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 엔진 동작 시간</a:t>
            </a:r>
            <a:endParaRPr kumimoji="0" lang="en-US" altLang="ko-KR" sz="14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명령 점화 지각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목표 점화 </a:t>
            </a:r>
            <a:r>
              <a:rPr lang="ko-KR" altLang="en-US" sz="1400" dirty="0" err="1" smtClean="0">
                <a:latin typeface="+mn-ea"/>
              </a:rPr>
              <a:t>진각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 점화 시간</a:t>
            </a:r>
            <a:endParaRPr kumimoji="0" lang="en-US" altLang="ko-KR" sz="14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en-US" altLang="ko-KR" sz="1400" i="0" dirty="0" smtClean="0">
                <a:latin typeface="+mn-ea"/>
              </a:rPr>
              <a:t> </a:t>
            </a:r>
            <a:r>
              <a:rPr kumimoji="0" lang="ko-KR" altLang="en-US" sz="1400" i="0" dirty="0" smtClean="0">
                <a:latin typeface="+mn-ea"/>
              </a:rPr>
              <a:t>대기압</a:t>
            </a:r>
            <a:endParaRPr kumimoji="0" lang="ko-KR" altLang="en-US" sz="1400" i="0" dirty="0">
              <a:latin typeface="+mn-ea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6027836" y="872716"/>
            <a:ext cx="3600000" cy="2706667"/>
            <a:chOff x="1964668" y="2636912"/>
            <a:chExt cx="3600000" cy="27066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8" t="7391" r="18063" b="7360"/>
            <a:stretch/>
          </p:blipFill>
          <p:spPr bwMode="auto">
            <a:xfrm>
              <a:off x="1964668" y="2636912"/>
              <a:ext cx="3600000" cy="270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모서리가 둥근 직사각형 34"/>
            <p:cNvSpPr/>
            <p:nvPr/>
          </p:nvSpPr>
          <p:spPr>
            <a:xfrm>
              <a:off x="2726036" y="3335871"/>
              <a:ext cx="234226" cy="18002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2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9404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kumimoji="0" lang="en-US" altLang="ko-KR" sz="1400" i="0" dirty="0" smtClean="0">
                <a:latin typeface="+mn-ea"/>
              </a:rPr>
              <a:t>15. </a:t>
            </a:r>
            <a:r>
              <a:rPr kumimoji="0" lang="ko-KR" altLang="en-US" sz="1400" i="0" dirty="0" smtClean="0">
                <a:latin typeface="+mn-ea"/>
              </a:rPr>
              <a:t>냉각 수온 센서 </a:t>
            </a:r>
            <a:r>
              <a:rPr kumimoji="0" lang="en-US" altLang="ko-KR" sz="1400" i="0" dirty="0" smtClean="0">
                <a:latin typeface="+mn-ea"/>
              </a:rPr>
              <a:t>: </a:t>
            </a:r>
            <a:r>
              <a:rPr kumimoji="0" lang="ko-KR" altLang="en-US" sz="1400" i="0" dirty="0" smtClean="0">
                <a:latin typeface="+mn-ea"/>
              </a:rPr>
              <a:t>냉각 수온 센서를 통한 냉각수 온도를 나타낸다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16. </a:t>
            </a:r>
            <a:r>
              <a:rPr lang="ko-KR" altLang="en-US" sz="1400" dirty="0" smtClean="0">
                <a:latin typeface="+mn-ea"/>
              </a:rPr>
              <a:t>흡기 온도 센서 </a:t>
            </a:r>
            <a:r>
              <a:rPr lang="en-US" altLang="ko-KR" sz="1400" dirty="0" smtClean="0">
                <a:latin typeface="+mn-ea"/>
              </a:rPr>
              <a:t>: MAP </a:t>
            </a:r>
            <a:r>
              <a:rPr lang="ko-KR" altLang="en-US" sz="1400" dirty="0" smtClean="0">
                <a:latin typeface="+mn-ea"/>
              </a:rPr>
              <a:t>센서를 통한 흡기 온도를 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17. </a:t>
            </a:r>
            <a:r>
              <a:rPr lang="ko-KR" altLang="en-US" sz="1400" dirty="0" smtClean="0">
                <a:latin typeface="+mn-ea"/>
              </a:rPr>
              <a:t>배터리 전압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현재 배터리 전압을 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0" lang="en-US" altLang="ko-KR" sz="1400" i="0" dirty="0" smtClean="0">
                <a:latin typeface="+mn-ea"/>
              </a:rPr>
              <a:t>18. </a:t>
            </a:r>
            <a:r>
              <a:rPr kumimoji="0" lang="ko-KR" altLang="en-US" sz="1400" i="0" dirty="0" err="1" smtClean="0">
                <a:latin typeface="+mn-ea"/>
              </a:rPr>
              <a:t>흡기압</a:t>
            </a:r>
            <a:r>
              <a:rPr kumimoji="0" lang="ko-KR" altLang="en-US" sz="1400" i="0" dirty="0" smtClean="0">
                <a:latin typeface="+mn-ea"/>
              </a:rPr>
              <a:t> 센서 </a:t>
            </a:r>
            <a:r>
              <a:rPr kumimoji="0" lang="en-US" altLang="ko-KR" sz="1400" i="0" dirty="0" smtClean="0">
                <a:latin typeface="+mn-ea"/>
              </a:rPr>
              <a:t>: </a:t>
            </a:r>
            <a:r>
              <a:rPr lang="en-US" altLang="ko-KR" sz="1400" dirty="0" smtClean="0">
                <a:latin typeface="+mn-ea"/>
              </a:rPr>
              <a:t>MAP </a:t>
            </a:r>
            <a:r>
              <a:rPr lang="ko-KR" altLang="en-US" sz="1400" dirty="0" smtClean="0">
                <a:latin typeface="+mn-ea"/>
              </a:rPr>
              <a:t>센서를 통한 흡기 </a:t>
            </a:r>
            <a:r>
              <a:rPr lang="ko-KR" altLang="en-US" sz="1400" dirty="0" err="1" smtClean="0">
                <a:latin typeface="+mn-ea"/>
              </a:rPr>
              <a:t>매니폴드의</a:t>
            </a:r>
            <a:r>
              <a:rPr lang="ko-KR" altLang="en-US" sz="1400" dirty="0" smtClean="0">
                <a:latin typeface="+mn-ea"/>
              </a:rPr>
              <a:t> 압력을 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+mn-ea"/>
              </a:rPr>
              <a:t>                       키 </a:t>
            </a:r>
            <a:r>
              <a:rPr lang="ko-KR" altLang="en-US" sz="1400" dirty="0" err="1" smtClean="0">
                <a:latin typeface="+mn-ea"/>
              </a:rPr>
              <a:t>온시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대기압을 나타낸다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en-US" altLang="ko-KR" sz="1400" i="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19. </a:t>
            </a:r>
            <a:r>
              <a:rPr lang="ko-KR" altLang="en-US" sz="1400" dirty="0" smtClean="0">
                <a:latin typeface="+mn-ea"/>
              </a:rPr>
              <a:t>산소 센서</a:t>
            </a:r>
            <a:r>
              <a:rPr lang="en-US" altLang="ko-KR" sz="1400" dirty="0" smtClean="0">
                <a:latin typeface="+mn-ea"/>
              </a:rPr>
              <a:t>1 : </a:t>
            </a:r>
            <a:r>
              <a:rPr lang="ko-KR" altLang="en-US" sz="1400" dirty="0" smtClean="0">
                <a:latin typeface="+mn-ea"/>
              </a:rPr>
              <a:t>산소 센서의 전압을 나타낸다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0" lang="en-US" altLang="ko-KR" sz="1400" i="0" dirty="0" smtClean="0">
                <a:latin typeface="+mn-ea"/>
              </a:rPr>
              <a:t>20. </a:t>
            </a:r>
            <a:r>
              <a:rPr kumimoji="0" lang="ko-KR" altLang="en-US" sz="1400" i="0" dirty="0" smtClean="0">
                <a:latin typeface="+mn-ea"/>
              </a:rPr>
              <a:t>엔진 </a:t>
            </a:r>
            <a:r>
              <a:rPr kumimoji="0" lang="ko-KR" altLang="en-US" sz="1400" i="0" dirty="0" err="1" smtClean="0">
                <a:latin typeface="+mn-ea"/>
              </a:rPr>
              <a:t>회전수</a:t>
            </a:r>
            <a:r>
              <a:rPr kumimoji="0" lang="ko-KR" altLang="en-US" sz="1400" i="0" dirty="0" smtClean="0">
                <a:latin typeface="+mn-ea"/>
              </a:rPr>
              <a:t> </a:t>
            </a:r>
            <a:r>
              <a:rPr kumimoji="0" lang="en-US" altLang="ko-KR" sz="1400" i="0" dirty="0" smtClean="0">
                <a:latin typeface="+mn-ea"/>
              </a:rPr>
              <a:t>: </a:t>
            </a:r>
            <a:r>
              <a:rPr kumimoji="0" lang="ko-KR" altLang="en-US" sz="1400" i="0" dirty="0" smtClean="0">
                <a:latin typeface="+mn-ea"/>
              </a:rPr>
              <a:t>엔진 </a:t>
            </a:r>
            <a:r>
              <a:rPr kumimoji="0" lang="en-US" altLang="ko-KR" sz="1400" i="0" dirty="0" smtClean="0">
                <a:latin typeface="+mn-ea"/>
              </a:rPr>
              <a:t>RPM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21. </a:t>
            </a:r>
            <a:r>
              <a:rPr lang="ko-KR" altLang="en-US" sz="1400" dirty="0" err="1" smtClean="0">
                <a:latin typeface="+mn-ea"/>
              </a:rPr>
              <a:t>스롯틀</a:t>
            </a:r>
            <a:r>
              <a:rPr lang="ko-KR" altLang="en-US" sz="1400" dirty="0" smtClean="0">
                <a:latin typeface="+mn-ea"/>
              </a:rPr>
              <a:t> 포지션 센서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err="1" smtClean="0">
                <a:latin typeface="+mn-ea"/>
              </a:rPr>
              <a:t>스롯틀의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개도량을</a:t>
            </a:r>
            <a:r>
              <a:rPr lang="ko-KR" altLang="en-US" sz="1400" dirty="0" smtClean="0">
                <a:latin typeface="+mn-ea"/>
              </a:rPr>
              <a:t> 나타낸다</a:t>
            </a:r>
            <a:r>
              <a:rPr lang="en-US" altLang="ko-KR" sz="1400" dirty="0" smtClean="0">
                <a:latin typeface="+mn-ea"/>
              </a:rPr>
              <a:t>.</a:t>
            </a:r>
            <a:endParaRPr kumimoji="0" lang="ko-KR" altLang="en-US" sz="1400" i="0" dirty="0"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7391" r="18063" b="7360"/>
          <a:stretch/>
        </p:blipFill>
        <p:spPr bwMode="auto">
          <a:xfrm>
            <a:off x="5028995" y="2600907"/>
            <a:ext cx="4320000" cy="3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67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845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그래프보기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각 센서 값을 그래프 형태로 표시해 준다</a:t>
            </a:r>
            <a:r>
              <a:rPr kumimoji="0" lang="en-US" altLang="ko-KR" sz="1400" i="0" dirty="0" smtClean="0">
                <a:latin typeface="+mn-ea"/>
              </a:rPr>
              <a:t>,.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최대 </a:t>
            </a:r>
            <a:r>
              <a:rPr lang="en-US" altLang="ko-KR" sz="1400" dirty="0" smtClean="0">
                <a:latin typeface="+mn-ea"/>
              </a:rPr>
              <a:t>8</a:t>
            </a:r>
            <a:r>
              <a:rPr lang="ko-KR" altLang="en-US" sz="1400" dirty="0" smtClean="0">
                <a:latin typeface="+mn-ea"/>
              </a:rPr>
              <a:t>개의 센서 데이터의 그래프 보기가 가능하다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그래프로 보고 싶은 센서 데이터를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그래프 보기를 클릭한다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그래프 보기에서 </a:t>
            </a:r>
            <a:r>
              <a:rPr lang="ko-KR" altLang="en-US" sz="1400" dirty="0" err="1" smtClean="0">
                <a:latin typeface="+mn-ea"/>
              </a:rPr>
              <a:t>택스트</a:t>
            </a:r>
            <a:r>
              <a:rPr lang="ko-KR" altLang="en-US" sz="1400" dirty="0" smtClean="0">
                <a:latin typeface="+mn-ea"/>
              </a:rPr>
              <a:t> 보기로 </a:t>
            </a:r>
            <a:r>
              <a:rPr lang="ko-KR" altLang="en-US" sz="1400" dirty="0" err="1" smtClean="0">
                <a:latin typeface="+mn-ea"/>
              </a:rPr>
              <a:t>전환시</a:t>
            </a:r>
            <a:r>
              <a:rPr lang="ko-KR" altLang="en-US" sz="1400" dirty="0" smtClean="0">
                <a:latin typeface="+mn-ea"/>
              </a:rPr>
              <a:t> 텍스트보기로 전환된다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AUTO : </a:t>
            </a:r>
            <a:r>
              <a:rPr lang="ko-KR" altLang="en-US" sz="1400" dirty="0" smtClean="0">
                <a:latin typeface="+mn-ea"/>
              </a:rPr>
              <a:t>그래프 </a:t>
            </a:r>
            <a:r>
              <a:rPr lang="en-US" altLang="ko-KR" sz="1400" dirty="0" smtClean="0">
                <a:latin typeface="+mn-ea"/>
              </a:rPr>
              <a:t>Resolution</a:t>
            </a:r>
            <a:r>
              <a:rPr lang="ko-KR" altLang="en-US" sz="1400" dirty="0" smtClean="0">
                <a:latin typeface="+mn-ea"/>
              </a:rPr>
              <a:t>을 자동으로 변환해 준다</a:t>
            </a:r>
            <a:r>
              <a:rPr lang="en-US" altLang="ko-KR" sz="1400" dirty="0" smtClean="0">
                <a:latin typeface="+mn-ea"/>
              </a:rPr>
              <a:t>,.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RESET : </a:t>
            </a:r>
            <a:r>
              <a:rPr lang="ko-KR" altLang="en-US" sz="1400" dirty="0" smtClean="0">
                <a:latin typeface="+mn-ea"/>
              </a:rPr>
              <a:t>그래프 </a:t>
            </a:r>
            <a:r>
              <a:rPr lang="en-US" altLang="ko-KR" sz="1400" dirty="0" smtClean="0">
                <a:latin typeface="+mn-ea"/>
              </a:rPr>
              <a:t>Reset </a:t>
            </a:r>
            <a:r>
              <a:rPr lang="ko-KR" altLang="en-US" sz="1400" dirty="0" smtClean="0">
                <a:latin typeface="+mn-ea"/>
              </a:rPr>
              <a:t>버튼으로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err="1" smtClean="0">
                <a:latin typeface="+mn-ea"/>
              </a:rPr>
              <a:t>선택시</a:t>
            </a:r>
            <a:r>
              <a:rPr lang="ko-KR" altLang="en-US" sz="1400" dirty="0" smtClean="0">
                <a:latin typeface="+mn-ea"/>
              </a:rPr>
              <a:t> 데이터가 삭제된다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</p:txBody>
      </p:sp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1183036" y="3438912"/>
            <a:ext cx="3600000" cy="2688880"/>
            <a:chOff x="5745088" y="3430849"/>
            <a:chExt cx="3240000" cy="24360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8" t="12696" r="54022" b="16265"/>
            <a:stretch/>
          </p:blipFill>
          <p:spPr bwMode="auto">
            <a:xfrm>
              <a:off x="5745088" y="3430849"/>
              <a:ext cx="3240000" cy="243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모서리가 둥근 직사각형 31"/>
            <p:cNvSpPr/>
            <p:nvPr/>
          </p:nvSpPr>
          <p:spPr>
            <a:xfrm>
              <a:off x="5768888" y="3959999"/>
              <a:ext cx="678938" cy="172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6487649" y="4047082"/>
              <a:ext cx="121535" cy="8376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 t="8207" r="18031" b="7385"/>
          <a:stretch/>
        </p:blipFill>
        <p:spPr bwMode="auto">
          <a:xfrm>
            <a:off x="5241432" y="3425281"/>
            <a:ext cx="3600000" cy="267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모서리가 둥근 직사각형 29"/>
          <p:cNvSpPr/>
          <p:nvPr/>
        </p:nvSpPr>
        <p:spPr>
          <a:xfrm>
            <a:off x="5300728" y="3981523"/>
            <a:ext cx="716657" cy="18074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6017385" y="5870509"/>
            <a:ext cx="716657" cy="18074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84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4291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차량진단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센서데이터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+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고장코드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센서데이터와 고장 코드 리스트를 함께 볼 수 있다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센서만 보기 클릭 시 고장코드리스트는 없어진다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센서 데이터는 텍스트 보기와 그래프 보기 모두 지원한다</a:t>
            </a:r>
            <a:r>
              <a:rPr kumimoji="0" lang="en-US" altLang="ko-KR" sz="1200" i="0" dirty="0" smtClean="0">
                <a:latin typeface="+mn-ea"/>
              </a:rPr>
              <a:t>.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1064568" y="2600908"/>
            <a:ext cx="3420000" cy="2555851"/>
            <a:chOff x="5745088" y="3430849"/>
            <a:chExt cx="3240000" cy="2436000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8" t="12696" r="54022" b="16265"/>
            <a:stretch/>
          </p:blipFill>
          <p:spPr bwMode="auto">
            <a:xfrm>
              <a:off x="5745088" y="3430849"/>
              <a:ext cx="3240000" cy="243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모서리가 둥근 직사각형 40"/>
            <p:cNvSpPr/>
            <p:nvPr/>
          </p:nvSpPr>
          <p:spPr>
            <a:xfrm>
              <a:off x="5768888" y="4095583"/>
              <a:ext cx="678938" cy="172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672665" y="1016731"/>
            <a:ext cx="3600000" cy="2683395"/>
            <a:chOff x="5185055" y="2606266"/>
            <a:chExt cx="3600000" cy="268339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3" t="7560" r="18031" b="7610"/>
            <a:stretch/>
          </p:blipFill>
          <p:spPr bwMode="auto">
            <a:xfrm>
              <a:off x="5185055" y="2606266"/>
              <a:ext cx="3600000" cy="268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그룹 7"/>
            <p:cNvGrpSpPr/>
            <p:nvPr/>
          </p:nvGrpSpPr>
          <p:grpSpPr>
            <a:xfrm>
              <a:off x="5241031" y="3349392"/>
              <a:ext cx="3400730" cy="1812123"/>
              <a:chOff x="5246365" y="2360873"/>
              <a:chExt cx="3937688" cy="2107118"/>
            </a:xfrm>
          </p:grpSpPr>
          <p:sp>
            <p:nvSpPr>
              <p:cNvPr id="30" name="모서리가 둥근 직사각형 29"/>
              <p:cNvSpPr/>
              <p:nvPr/>
            </p:nvSpPr>
            <p:spPr>
              <a:xfrm>
                <a:off x="5246365" y="2360873"/>
                <a:ext cx="829814" cy="21028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모서리가 둥근 직사각형 30"/>
              <p:cNvSpPr/>
              <p:nvPr/>
            </p:nvSpPr>
            <p:spPr>
              <a:xfrm>
                <a:off x="6163520" y="3793126"/>
                <a:ext cx="3020533" cy="67486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5672665" y="3904543"/>
            <a:ext cx="3600000" cy="2696679"/>
            <a:chOff x="9417496" y="2744924"/>
            <a:chExt cx="3600000" cy="269667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1" t="7332" r="18013" b="7418"/>
            <a:stretch/>
          </p:blipFill>
          <p:spPr bwMode="auto">
            <a:xfrm>
              <a:off x="9417496" y="2744924"/>
              <a:ext cx="3600000" cy="26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모서리가 둥근 직사각형 35"/>
            <p:cNvSpPr/>
            <p:nvPr/>
          </p:nvSpPr>
          <p:spPr>
            <a:xfrm>
              <a:off x="9479344" y="3331148"/>
              <a:ext cx="716657" cy="18084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10270762" y="4730984"/>
              <a:ext cx="2608642" cy="58038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425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4086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저장파일 보기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저장파일 보기에서는 주행 기록과 스냅 </a:t>
            </a:r>
            <a:r>
              <a:rPr kumimoji="0" lang="ko-KR" altLang="en-US" sz="1400" i="0" dirty="0" err="1" smtClean="0">
                <a:latin typeface="+mn-ea"/>
              </a:rPr>
              <a:t>샷</a:t>
            </a:r>
            <a:r>
              <a:rPr kumimoji="0" lang="ko-KR" altLang="en-US" sz="1400" i="0" dirty="0" smtClean="0">
                <a:latin typeface="+mn-ea"/>
              </a:rPr>
              <a:t> 이미지를 확인 할 수 있다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센서데이터 메뉴에서 저장파일 보기를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018456" y="2454783"/>
            <a:ext cx="3420000" cy="2555851"/>
            <a:chOff x="5745088" y="3430849"/>
            <a:chExt cx="3240000" cy="243600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8" t="12696" r="54022" b="16265"/>
            <a:stretch/>
          </p:blipFill>
          <p:spPr bwMode="auto">
            <a:xfrm>
              <a:off x="5745088" y="3430849"/>
              <a:ext cx="3240000" cy="243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모서리가 둥근 직사각형 31"/>
            <p:cNvSpPr/>
            <p:nvPr/>
          </p:nvSpPr>
          <p:spPr>
            <a:xfrm>
              <a:off x="5768888" y="4245347"/>
              <a:ext cx="678938" cy="172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169024" y="2370882"/>
            <a:ext cx="3600000" cy="2690909"/>
            <a:chOff x="5070314" y="2412000"/>
            <a:chExt cx="3600000" cy="269090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0" t="8226" r="18890" b="7579"/>
            <a:stretch/>
          </p:blipFill>
          <p:spPr bwMode="auto">
            <a:xfrm>
              <a:off x="5070314" y="2412000"/>
              <a:ext cx="3600000" cy="269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모서리가 둥근 직사각형 32"/>
            <p:cNvSpPr/>
            <p:nvPr/>
          </p:nvSpPr>
          <p:spPr>
            <a:xfrm>
              <a:off x="5133020" y="2816932"/>
              <a:ext cx="716657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75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4086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저장파일 보기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주행기록을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저장된 주행기록의 목록을 확인 할 수 있으며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우측에는 주행 데이터의 요약을 볼 수 있다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자세한 데이터를 보고자 하는 경우 데이터 보기를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934625" y="2358271"/>
            <a:ext cx="3600000" cy="2690909"/>
            <a:chOff x="5070314" y="2412000"/>
            <a:chExt cx="3600000" cy="269090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0" t="8226" r="18890" b="7579"/>
            <a:stretch/>
          </p:blipFill>
          <p:spPr bwMode="auto">
            <a:xfrm>
              <a:off x="5070314" y="2412000"/>
              <a:ext cx="3600000" cy="269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모서리가 둥근 직사각형 32"/>
            <p:cNvSpPr/>
            <p:nvPr/>
          </p:nvSpPr>
          <p:spPr>
            <a:xfrm>
              <a:off x="5133020" y="2816932"/>
              <a:ext cx="716657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136676" y="2358271"/>
            <a:ext cx="3600000" cy="2689308"/>
            <a:chOff x="4773724" y="2414713"/>
            <a:chExt cx="3600000" cy="268930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0" t="7559" r="18124" b="7612"/>
            <a:stretch/>
          </p:blipFill>
          <p:spPr bwMode="auto">
            <a:xfrm>
              <a:off x="4773724" y="2414713"/>
              <a:ext cx="3600000" cy="268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모서리가 둥근 직사각형 11"/>
            <p:cNvSpPr/>
            <p:nvPr/>
          </p:nvSpPr>
          <p:spPr>
            <a:xfrm>
              <a:off x="6215395" y="2744924"/>
              <a:ext cx="2085977" cy="14401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4778348" y="4775769"/>
              <a:ext cx="716657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4778348" y="2960089"/>
              <a:ext cx="1326780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8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4086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저장파일 보기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저장한 데이터의 센서 값에 대한 요약 값 및 단위가 나온다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아래쪽의 </a:t>
            </a:r>
            <a:r>
              <a:rPr kumimoji="0" lang="ko-KR" altLang="en-US" sz="1400" i="0" dirty="0" err="1" smtClean="0">
                <a:latin typeface="+mn-ea"/>
              </a:rPr>
              <a:t>스크롤바</a:t>
            </a:r>
            <a:r>
              <a:rPr kumimoji="0" lang="ko-KR" altLang="en-US" sz="1400" i="0" dirty="0" smtClean="0">
                <a:latin typeface="+mn-ea"/>
              </a:rPr>
              <a:t> 조절을 통해서 시점 이동이 가능하며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시점 </a:t>
            </a:r>
            <a:r>
              <a:rPr kumimoji="0" lang="ko-KR" altLang="en-US" sz="1400" i="0" dirty="0" err="1" smtClean="0">
                <a:latin typeface="+mn-ea"/>
              </a:rPr>
              <a:t>이동시</a:t>
            </a:r>
            <a:r>
              <a:rPr kumimoji="0" lang="ko-KR" altLang="en-US" sz="1400" i="0" dirty="0" smtClean="0">
                <a:latin typeface="+mn-ea"/>
              </a:rPr>
              <a:t> 센서 데이터의 값을 확인 할 수 있다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그래프 보기를 선택하면 저장한 센서 데이터의 값이 그래프 형태로 표현된다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그래프 보기에서 채널 설정은 최대 </a:t>
            </a:r>
            <a:r>
              <a:rPr lang="en-US" altLang="ko-KR" sz="1400" dirty="0" smtClean="0">
                <a:latin typeface="+mn-ea"/>
              </a:rPr>
              <a:t>7</a:t>
            </a:r>
            <a:r>
              <a:rPr lang="ko-KR" altLang="en-US" sz="1400" dirty="0" smtClean="0">
                <a:latin typeface="+mn-ea"/>
              </a:rPr>
              <a:t>개이다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시점 이동은 좌측 메뉴 바 혹은 아래쪽의 </a:t>
            </a:r>
            <a:r>
              <a:rPr kumimoji="0" lang="ko-KR" altLang="en-US" sz="1400" i="0" dirty="0" err="1" smtClean="0">
                <a:latin typeface="+mn-ea"/>
              </a:rPr>
              <a:t>스크롤바를</a:t>
            </a:r>
            <a:r>
              <a:rPr kumimoji="0" lang="ko-KR" altLang="en-US" sz="1400" i="0" dirty="0" smtClean="0">
                <a:latin typeface="+mn-ea"/>
              </a:rPr>
              <a:t> 통해서 할 수 있으며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그래프에서 이동도 가능하다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프린트 표시를 누르면 현재 데이터의 출력도 가능하다</a:t>
            </a:r>
            <a:r>
              <a:rPr lang="en-US" altLang="ko-KR" sz="1200" dirty="0" smtClean="0">
                <a:latin typeface="+mn-ea"/>
              </a:rPr>
              <a:t>.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6231" r="18000" b="7555"/>
          <a:stretch/>
        </p:blipFill>
        <p:spPr bwMode="auto">
          <a:xfrm>
            <a:off x="1110497" y="3137642"/>
            <a:ext cx="3600000" cy="271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8" t="7948" r="18886" b="5042"/>
          <a:stretch/>
        </p:blipFill>
        <p:spPr bwMode="auto">
          <a:xfrm>
            <a:off x="5169024" y="3176972"/>
            <a:ext cx="3600000" cy="2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1901642" y="5616602"/>
            <a:ext cx="2412268" cy="2382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1169055" y="3596445"/>
            <a:ext cx="716657" cy="28803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6717197" y="3501696"/>
            <a:ext cx="251828" cy="205154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8410695" y="5581811"/>
            <a:ext cx="358329" cy="28803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60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10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제품 구성 및 특징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    c)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동글 리시버 </a:t>
            </a:r>
            <a:r>
              <a:rPr lang="en-US" altLang="ko-KR" sz="1400" dirty="0" smtClean="0">
                <a:latin typeface="+mn-ea"/>
              </a:rPr>
              <a:t>(Bluetooth Dongle Receiver)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  - </a:t>
            </a:r>
            <a:r>
              <a:rPr lang="ko-KR" altLang="en-US" sz="1400" dirty="0" smtClean="0">
                <a:latin typeface="+mn-ea"/>
              </a:rPr>
              <a:t>노트북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혹은 </a:t>
            </a:r>
            <a:r>
              <a:rPr lang="ko-KR" altLang="en-US" sz="1400" dirty="0" err="1" smtClean="0">
                <a:latin typeface="+mn-ea"/>
              </a:rPr>
              <a:t>모바일기기</a:t>
            </a:r>
            <a:r>
              <a:rPr lang="en-US" altLang="ko-KR" sz="1400" dirty="0" smtClean="0">
                <a:latin typeface="+mn-ea"/>
              </a:rPr>
              <a:t>(</a:t>
            </a:r>
            <a:r>
              <a:rPr lang="ko-KR" altLang="en-US" sz="1400" dirty="0" err="1" smtClean="0">
                <a:latin typeface="+mn-ea"/>
              </a:rPr>
              <a:t>스마트폰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err="1" smtClean="0">
                <a:latin typeface="+mn-ea"/>
              </a:rPr>
              <a:t>태블릿</a:t>
            </a:r>
            <a:r>
              <a:rPr lang="en-US" altLang="ko-KR" sz="1400" dirty="0" smtClean="0">
                <a:latin typeface="+mn-ea"/>
              </a:rPr>
              <a:t>)</a:t>
            </a:r>
            <a:r>
              <a:rPr lang="ko-KR" altLang="en-US" sz="1400" dirty="0" smtClean="0">
                <a:latin typeface="+mn-ea"/>
              </a:rPr>
              <a:t>에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리시버 기능이 있는 제품은 필요 없음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d) </a:t>
            </a:r>
            <a:r>
              <a:rPr lang="ko-KR" altLang="en-US" sz="1400" dirty="0" smtClean="0">
                <a:latin typeface="+mn-ea"/>
              </a:rPr>
              <a:t>프로그램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  - PC </a:t>
            </a:r>
            <a:r>
              <a:rPr lang="ko-KR" altLang="en-US" sz="1400" dirty="0" smtClean="0">
                <a:latin typeface="+mn-ea"/>
              </a:rPr>
              <a:t>버전 프로그램 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en-US" altLang="ko-KR" sz="1400" dirty="0" smtClean="0">
                <a:latin typeface="+mn-ea"/>
                <a:hlinkClick r:id="rId3"/>
              </a:rPr>
              <a:t>www.daelimiscan.com</a:t>
            </a:r>
            <a:r>
              <a:rPr lang="ko-KR" altLang="en-US" sz="1400" dirty="0" smtClean="0">
                <a:latin typeface="+mn-ea"/>
              </a:rPr>
              <a:t>에서 다운로드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       - </a:t>
            </a:r>
            <a:r>
              <a:rPr lang="ko-KR" altLang="en-US" sz="1400" dirty="0" err="1" smtClean="0">
                <a:latin typeface="+mn-ea"/>
              </a:rPr>
              <a:t>모바일용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안드로이드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프로그램 </a:t>
            </a:r>
            <a:r>
              <a:rPr lang="en-US" altLang="ko-KR" sz="1400" dirty="0" smtClean="0">
                <a:latin typeface="+mn-ea"/>
              </a:rPr>
              <a:t>: Google Play </a:t>
            </a:r>
            <a:r>
              <a:rPr lang="ko-KR" altLang="en-US" sz="1400" dirty="0" smtClean="0">
                <a:latin typeface="+mn-ea"/>
              </a:rPr>
              <a:t>스토어 다운로드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    (※ </a:t>
            </a:r>
            <a:r>
              <a:rPr lang="ko-KR" altLang="en-US" sz="1400" dirty="0" err="1" smtClean="0">
                <a:latin typeface="+mn-ea"/>
              </a:rPr>
              <a:t>아이폰</a:t>
            </a:r>
            <a:r>
              <a:rPr lang="ko-KR" altLang="en-US" sz="1400" dirty="0" smtClean="0">
                <a:latin typeface="+mn-ea"/>
              </a:rPr>
              <a:t> 프로그램 지원 안됨</a:t>
            </a:r>
            <a:r>
              <a:rPr lang="en-US" altLang="ko-KR" sz="1400" dirty="0" smtClean="0">
                <a:latin typeface="+mn-ea"/>
              </a:rPr>
              <a:t>.)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e) </a:t>
            </a:r>
            <a:r>
              <a:rPr lang="ko-KR" altLang="en-US" sz="1400" dirty="0" err="1" smtClean="0">
                <a:latin typeface="+mn-ea"/>
              </a:rPr>
              <a:t>불포함</a:t>
            </a:r>
            <a:r>
              <a:rPr lang="ko-KR" altLang="en-US" sz="1400" dirty="0" smtClean="0">
                <a:latin typeface="+mn-ea"/>
              </a:rPr>
              <a:t> 사항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   - PC </a:t>
            </a:r>
            <a:r>
              <a:rPr lang="ko-KR" altLang="en-US" sz="1400" dirty="0" smtClean="0">
                <a:latin typeface="+mn-ea"/>
              </a:rPr>
              <a:t>및 </a:t>
            </a: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기기</a:t>
            </a:r>
            <a:endParaRPr lang="en-US" altLang="ko-KR" sz="1400" dirty="0" smtClean="0"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2" t="35135" r="50201" b="46061"/>
          <a:stretch/>
        </p:blipFill>
        <p:spPr>
          <a:xfrm rot="10800000">
            <a:off x="1359837" y="1664804"/>
            <a:ext cx="800101" cy="104775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167" r="2930" b="12083"/>
          <a:stretch/>
        </p:blipFill>
        <p:spPr>
          <a:xfrm rot="5400000">
            <a:off x="6860265" y="1318261"/>
            <a:ext cx="2162178" cy="324040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98" t="26667" r="7502" b="21667"/>
          <a:stretch/>
        </p:blipFill>
        <p:spPr>
          <a:xfrm rot="-5400000">
            <a:off x="6926352" y="4047937"/>
            <a:ext cx="1851660" cy="2125953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4086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저장파일 보기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저장파일 보기에서 스냅샷을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스냅 </a:t>
            </a:r>
            <a:r>
              <a:rPr lang="ko-KR" altLang="en-US" sz="1400" dirty="0" err="1" smtClean="0">
                <a:latin typeface="+mn-ea"/>
              </a:rPr>
              <a:t>샷</a:t>
            </a:r>
            <a:r>
              <a:rPr lang="ko-KR" altLang="en-US" sz="1400" dirty="0" smtClean="0">
                <a:latin typeface="+mn-ea"/>
              </a:rPr>
              <a:t> 목록을 확인할 수 있으며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체크 박스 선택 시 각 센서 값을 볼 수 있다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각 센서 값의 출력이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072755" y="2708920"/>
            <a:ext cx="3600000" cy="2690909"/>
            <a:chOff x="5070314" y="2412000"/>
            <a:chExt cx="3600000" cy="269090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0" t="8226" r="18890" b="7579"/>
            <a:stretch/>
          </p:blipFill>
          <p:spPr bwMode="auto">
            <a:xfrm>
              <a:off x="5070314" y="2412000"/>
              <a:ext cx="3600000" cy="269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모서리가 둥근 직사각형 32"/>
            <p:cNvSpPr/>
            <p:nvPr/>
          </p:nvSpPr>
          <p:spPr>
            <a:xfrm>
              <a:off x="5142545" y="3105601"/>
              <a:ext cx="716657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7" t="7501" r="18134" b="7669"/>
          <a:stretch/>
        </p:blipFill>
        <p:spPr bwMode="auto">
          <a:xfrm>
            <a:off x="5205428" y="2708920"/>
            <a:ext cx="3600000" cy="26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0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743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단위변경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센서 데이터의 단위를 변경 할 수 있다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단위 변경은 텍스트 메뉴에서 변경 가능하지만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단위 변경을 선택 하면 모든 단위를 동시에 변경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단위 변경은 미터법과 </a:t>
            </a:r>
            <a:r>
              <a:rPr lang="ko-KR" altLang="en-US" sz="1400" dirty="0" err="1" smtClean="0">
                <a:latin typeface="+mn-ea"/>
              </a:rPr>
              <a:t>마일법</a:t>
            </a:r>
            <a:r>
              <a:rPr lang="ko-KR" altLang="en-US" sz="1400" dirty="0" smtClean="0">
                <a:latin typeface="+mn-ea"/>
              </a:rPr>
              <a:t> 중 선택이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사용 가능한 단위는 다음과 같다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latinLnBrk="0">
              <a:spcBef>
                <a:spcPct val="50000"/>
              </a:spcBef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단위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변경 가능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latinLnBrk="0">
              <a:spcBef>
                <a:spcPct val="50000"/>
              </a:spcBef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미터법과 </a:t>
            </a:r>
            <a:r>
              <a:rPr lang="ko-KR" altLang="en-US" sz="1400" dirty="0" err="1">
                <a:latin typeface="맑은 고딕" pitchFamily="50" charset="-127"/>
                <a:ea typeface="맑은 고딕" pitchFamily="50" charset="-127"/>
              </a:rPr>
              <a:t>마일법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 중 선택 가능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latinLnBrk="0">
              <a:spcBef>
                <a:spcPct val="50000"/>
              </a:spcBef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각각의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단위 선택 가능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latinLnBrk="0">
              <a:spcBef>
                <a:spcPct val="50000"/>
              </a:spcBef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속도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km./h, MPH</a:t>
            </a:r>
          </a:p>
          <a:p>
            <a:pPr latinLnBrk="0">
              <a:spcBef>
                <a:spcPct val="50000"/>
              </a:spcBef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온도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℃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℉ 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latinLnBrk="0">
              <a:spcBef>
                <a:spcPct val="50000"/>
              </a:spcBef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압력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hPa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kPa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Mpa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mbar, bar, psi, mmHg, 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inHg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kg/cm</a:t>
            </a:r>
          </a:p>
          <a:p>
            <a:pPr latinLnBrk="0">
              <a:spcBef>
                <a:spcPct val="50000"/>
              </a:spcBef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각도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º, %</a:t>
            </a:r>
          </a:p>
          <a:p>
            <a:pPr latinLnBrk="0">
              <a:spcBef>
                <a:spcPct val="50000"/>
              </a:spcBef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공기유량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gm/s, 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lb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/m</a:t>
            </a:r>
            <a:endParaRPr kumimoji="0" lang="ko-KR" altLang="en-US" sz="1400" i="0" dirty="0">
              <a:latin typeface="+mn-ea"/>
            </a:endParaRPr>
          </a:p>
        </p:txBody>
      </p:sp>
      <p:grpSp>
        <p:nvGrpSpPr>
          <p:cNvPr id="30" name="그룹 29"/>
          <p:cNvGrpSpPr>
            <a:grpSpLocks noChangeAspect="1"/>
          </p:cNvGrpSpPr>
          <p:nvPr/>
        </p:nvGrpSpPr>
        <p:grpSpPr>
          <a:xfrm>
            <a:off x="5673080" y="1489955"/>
            <a:ext cx="3420000" cy="2566658"/>
            <a:chOff x="5745088" y="3430849"/>
            <a:chExt cx="3240000" cy="243600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8" t="12696" r="54022" b="16265"/>
            <a:stretch/>
          </p:blipFill>
          <p:spPr bwMode="auto">
            <a:xfrm>
              <a:off x="5745088" y="3430849"/>
              <a:ext cx="3240000" cy="243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3" name="모서리가 둥근 직사각형 32"/>
            <p:cNvSpPr/>
            <p:nvPr/>
          </p:nvSpPr>
          <p:spPr>
            <a:xfrm>
              <a:off x="5768888" y="4523900"/>
              <a:ext cx="678938" cy="172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12722" r="54049" b="16587"/>
          <a:stretch/>
        </p:blipFill>
        <p:spPr bwMode="auto">
          <a:xfrm>
            <a:off x="5672472" y="4140000"/>
            <a:ext cx="3420000" cy="2558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7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선택한 데이터만 고정하여 출력한다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고정출력을 클릭한다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복귀 시는 고정출력 해제를 선택한다</a:t>
            </a:r>
            <a:r>
              <a:rPr lang="en-US" altLang="ko-KR" sz="1200" dirty="0" smtClean="0">
                <a:latin typeface="+mn-ea"/>
              </a:rPr>
              <a:t>.</a:t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1172580" y="3051899"/>
            <a:ext cx="3420000" cy="2566658"/>
            <a:chOff x="5745088" y="3430849"/>
            <a:chExt cx="3240000" cy="24360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8" t="12696" r="54022" b="16265"/>
            <a:stretch/>
          </p:blipFill>
          <p:spPr bwMode="auto">
            <a:xfrm>
              <a:off x="5745088" y="3430849"/>
              <a:ext cx="3240000" cy="243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모서리가 둥근 직사각형 31"/>
            <p:cNvSpPr/>
            <p:nvPr/>
          </p:nvSpPr>
          <p:spPr>
            <a:xfrm>
              <a:off x="5768888" y="4665234"/>
              <a:ext cx="678938" cy="172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>
            <a:grpSpLocks noChangeAspect="1"/>
          </p:cNvGrpSpPr>
          <p:nvPr/>
        </p:nvGrpSpPr>
        <p:grpSpPr>
          <a:xfrm>
            <a:off x="5234192" y="3051899"/>
            <a:ext cx="3420000" cy="2558667"/>
            <a:chOff x="5486145" y="3600000"/>
            <a:chExt cx="3960000" cy="296266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1" t="12862" r="54059" b="16446"/>
            <a:stretch/>
          </p:blipFill>
          <p:spPr bwMode="auto">
            <a:xfrm>
              <a:off x="5486145" y="3600000"/>
              <a:ext cx="3960000" cy="2962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모서리가 둥근 직사각형 29"/>
            <p:cNvSpPr/>
            <p:nvPr/>
          </p:nvSpPr>
          <p:spPr>
            <a:xfrm>
              <a:off x="5519914" y="5111663"/>
              <a:ext cx="829813" cy="2102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97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60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센서데이터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시점기록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836712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센서 데이터를 취득할 때 시점 기록을 선택한다</a:t>
            </a:r>
            <a:r>
              <a:rPr lang="en-US" altLang="ko-KR" sz="1400" dirty="0" smtClean="0">
                <a:latin typeface="+mn-ea"/>
              </a:rPr>
              <a:t>. (</a:t>
            </a:r>
            <a:r>
              <a:rPr lang="ko-KR" altLang="en-US" sz="1400" dirty="0" smtClean="0">
                <a:latin typeface="+mn-ea"/>
              </a:rPr>
              <a:t>여러 번 선택 가능</a:t>
            </a:r>
            <a:r>
              <a:rPr lang="en-US" altLang="ko-KR" sz="1400" dirty="0" smtClean="0">
                <a:latin typeface="+mn-ea"/>
              </a:rPr>
              <a:t>)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정지를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저장된 그래프가 나오며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저장을 누르면 주행기록에 데이터가 저장된다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10474" y="2733001"/>
            <a:ext cx="3420000" cy="2555851"/>
            <a:chOff x="451921" y="2600908"/>
            <a:chExt cx="3420000" cy="2555851"/>
          </a:xfrm>
        </p:grpSpPr>
        <p:grpSp>
          <p:nvGrpSpPr>
            <p:cNvPr id="12" name="그룹 11"/>
            <p:cNvGrpSpPr/>
            <p:nvPr/>
          </p:nvGrpSpPr>
          <p:grpSpPr>
            <a:xfrm>
              <a:off x="451921" y="2600908"/>
              <a:ext cx="3420000" cy="2555851"/>
              <a:chOff x="5745088" y="3430849"/>
              <a:chExt cx="3240000" cy="2436000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8" t="12696" r="54022" b="16265"/>
              <a:stretch/>
            </p:blipFill>
            <p:spPr bwMode="auto">
              <a:xfrm>
                <a:off x="5745088" y="3430849"/>
                <a:ext cx="3240000" cy="243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모서리가 둥근 직사각형 13"/>
              <p:cNvSpPr/>
              <p:nvPr/>
            </p:nvSpPr>
            <p:spPr>
              <a:xfrm>
                <a:off x="5768888" y="4818267"/>
                <a:ext cx="678938" cy="172361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" name="모서리가 둥근 직사각형 14"/>
            <p:cNvSpPr/>
            <p:nvPr/>
          </p:nvSpPr>
          <p:spPr>
            <a:xfrm>
              <a:off x="478672" y="3609020"/>
              <a:ext cx="716657" cy="18084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199485" y="2689688"/>
            <a:ext cx="3600000" cy="2684055"/>
            <a:chOff x="4340932" y="2600908"/>
            <a:chExt cx="3600000" cy="268405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1" t="7560" r="17999" b="7612"/>
            <a:stretch/>
          </p:blipFill>
          <p:spPr bwMode="auto">
            <a:xfrm>
              <a:off x="4340932" y="2600908"/>
              <a:ext cx="3600000" cy="268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모서리가 둥근 직사각형 15"/>
            <p:cNvSpPr/>
            <p:nvPr/>
          </p:nvSpPr>
          <p:spPr>
            <a:xfrm>
              <a:off x="4386446" y="3016616"/>
              <a:ext cx="716657" cy="18084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51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Delphi EMS </a:t>
            </a:r>
            <a:r>
              <a:rPr lang="ko-KR" altLang="en-US" sz="1400" dirty="0" err="1" smtClean="0">
                <a:latin typeface="+mn-ea"/>
              </a:rPr>
              <a:t>엑츄에이터</a:t>
            </a:r>
            <a:r>
              <a:rPr lang="ko-KR" altLang="en-US" sz="1400" dirty="0" smtClean="0">
                <a:latin typeface="+mn-ea"/>
              </a:rPr>
              <a:t> 검사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항목이다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</a:t>
            </a:r>
            <a:endParaRPr kumimoji="0" lang="ko-KR" altLang="en-US" sz="1400" i="0" dirty="0">
              <a:latin typeface="+mn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12597" r="54055" b="16361"/>
          <a:stretch/>
        </p:blipFill>
        <p:spPr bwMode="auto">
          <a:xfrm>
            <a:off x="4860000" y="1980000"/>
            <a:ext cx="4860000" cy="365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360000" y="1260000"/>
            <a:ext cx="4320000" cy="5409360"/>
            <a:chOff x="360000" y="1260000"/>
            <a:chExt cx="4320000" cy="5409360"/>
          </a:xfrm>
        </p:grpSpPr>
        <p:sp>
          <p:nvSpPr>
            <p:cNvPr id="19" name="직사각형 18"/>
            <p:cNvSpPr/>
            <p:nvPr/>
          </p:nvSpPr>
          <p:spPr bwMode="auto">
            <a:xfrm>
              <a:off x="360000" y="1260000"/>
              <a:ext cx="1260000" cy="3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1" dirty="0" err="1" smtClean="0">
                  <a:latin typeface="맑은 고딕" pitchFamily="50" charset="-127"/>
                  <a:ea typeface="맑은 고딕" pitchFamily="50" charset="-127"/>
                </a:rPr>
                <a:t>엑츄에이터</a:t>
              </a:r>
              <a:endParaRPr lang="ko-KR" altLang="en-US" sz="125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360000" y="1800000"/>
              <a:ext cx="1280492" cy="4869360"/>
              <a:chOff x="360000" y="1800000"/>
              <a:chExt cx="1280492" cy="4869360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360000" y="1800000"/>
                <a:ext cx="1260000" cy="3510000"/>
                <a:chOff x="360000" y="1800000"/>
                <a:chExt cx="1260000" cy="3510000"/>
              </a:xfrm>
            </p:grpSpPr>
            <p:grpSp>
              <p:nvGrpSpPr>
                <p:cNvPr id="21" name="그룹 20"/>
                <p:cNvGrpSpPr/>
                <p:nvPr/>
              </p:nvGrpSpPr>
              <p:grpSpPr>
                <a:xfrm>
                  <a:off x="360000" y="1800000"/>
                  <a:ext cx="1260000" cy="2160000"/>
                  <a:chOff x="4320000" y="1440000"/>
                  <a:chExt cx="1800000" cy="2160000"/>
                </a:xfrm>
              </p:grpSpPr>
              <p:sp>
                <p:nvSpPr>
                  <p:cNvPr id="22" name="직사각형 21"/>
                  <p:cNvSpPr/>
                  <p:nvPr/>
                </p:nvSpPr>
                <p:spPr bwMode="auto">
                  <a:xfrm>
                    <a:off x="4320000" y="1440000"/>
                    <a:ext cx="1800000" cy="360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ko-KR" altLang="en-US" sz="1250" dirty="0" err="1" smtClean="0">
                        <a:latin typeface="맑은 고딕" pitchFamily="50" charset="-127"/>
                        <a:ea typeface="맑은 고딕" pitchFamily="50" charset="-127"/>
                      </a:rPr>
                      <a:t>드웰</a:t>
                    </a:r>
                    <a:r>
                      <a:rPr lang="ko-KR" altLang="en-US" sz="1250" dirty="0" smtClean="0">
                        <a:latin typeface="맑은 고딕" pitchFamily="50" charset="-127"/>
                        <a:ea typeface="맑은 고딕" pitchFamily="50" charset="-127"/>
                      </a:rPr>
                      <a:t> 타임</a:t>
                    </a:r>
                    <a:endParaRPr lang="ko-KR" altLang="en-US" sz="125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3" name="직사각형 22"/>
                  <p:cNvSpPr/>
                  <p:nvPr/>
                </p:nvSpPr>
                <p:spPr bwMode="auto">
                  <a:xfrm>
                    <a:off x="4320000" y="189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ko-KR" altLang="en-US" sz="1250" dirty="0" smtClean="0">
                        <a:latin typeface="맑은 고딕" pitchFamily="50" charset="-127"/>
                        <a:ea typeface="맑은 고딕" pitchFamily="50" charset="-127"/>
                      </a:rPr>
                      <a:t>점화 </a:t>
                    </a:r>
                    <a:r>
                      <a:rPr lang="ko-KR" altLang="en-US" sz="1250" dirty="0" err="1" smtClean="0">
                        <a:latin typeface="맑은 고딕" pitchFamily="50" charset="-127"/>
                        <a:ea typeface="맑은 고딕" pitchFamily="50" charset="-127"/>
                      </a:rPr>
                      <a:t>진각</a:t>
                    </a:r>
                    <a:endParaRPr lang="ko-KR" altLang="en-US" sz="125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4" name="직사각형 23"/>
                  <p:cNvSpPr/>
                  <p:nvPr/>
                </p:nvSpPr>
                <p:spPr bwMode="auto">
                  <a:xfrm>
                    <a:off x="4320000" y="234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ko-KR" altLang="en-US" sz="1250" b="0" dirty="0" err="1" smtClean="0">
                        <a:latin typeface="맑은 고딕" pitchFamily="50" charset="-127"/>
                        <a:ea typeface="맑은 고딕" pitchFamily="50" charset="-127"/>
                      </a:rPr>
                      <a:t>맵</a:t>
                    </a:r>
                    <a:r>
                      <a:rPr lang="ko-KR" altLang="en-US" sz="1250" dirty="0" err="1" smtClean="0">
                        <a:latin typeface="맑은 고딕" pitchFamily="50" charset="-127"/>
                        <a:ea typeface="맑은 고딕" pitchFamily="50" charset="-127"/>
                      </a:rPr>
                      <a:t>리드</a:t>
                    </a:r>
                    <a:r>
                      <a:rPr lang="ko-KR" altLang="en-US" sz="1250" dirty="0" smtClean="0">
                        <a:latin typeface="맑은 고딕" pitchFamily="50" charset="-127"/>
                        <a:ea typeface="맑은 고딕" pitchFamily="50" charset="-127"/>
                      </a:rPr>
                      <a:t> 앵글</a:t>
                    </a:r>
                    <a:endParaRPr lang="ko-KR" altLang="en-US" sz="125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5" name="직사각형 24"/>
                  <p:cNvSpPr/>
                  <p:nvPr/>
                </p:nvSpPr>
                <p:spPr bwMode="auto">
                  <a:xfrm>
                    <a:off x="4320000" y="279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ko-KR" altLang="en-US" sz="1250" b="0" dirty="0" smtClean="0">
                        <a:latin typeface="맑은 고딕" pitchFamily="50" charset="-127"/>
                        <a:ea typeface="맑은 고딕" pitchFamily="50" charset="-127"/>
                      </a:rPr>
                      <a:t>요구 </a:t>
                    </a:r>
                    <a:r>
                      <a:rPr lang="ko-KR" altLang="en-US" sz="1250" b="0" dirty="0" err="1" smtClean="0">
                        <a:latin typeface="맑은 고딕" pitchFamily="50" charset="-127"/>
                        <a:ea typeface="맑은 고딕" pitchFamily="50" charset="-127"/>
                      </a:rPr>
                      <a:t>공회전</a:t>
                    </a:r>
                    <a:endParaRPr lang="ko-KR" altLang="en-US" sz="125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6" name="직사각형 25"/>
                  <p:cNvSpPr/>
                  <p:nvPr/>
                </p:nvSpPr>
                <p:spPr bwMode="auto">
                  <a:xfrm>
                    <a:off x="4320000" y="324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ko-KR" altLang="en-US" sz="1200" b="0" dirty="0" err="1" smtClean="0">
                        <a:latin typeface="맑은 고딕" pitchFamily="50" charset="-127"/>
                        <a:ea typeface="맑은 고딕" pitchFamily="50" charset="-127"/>
                      </a:rPr>
                      <a:t>공연비</a:t>
                    </a:r>
                    <a:endParaRPr lang="ko-KR" altLang="en-US" sz="120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grpSp>
              <p:nvGrpSpPr>
                <p:cNvPr id="20" name="그룹 19"/>
                <p:cNvGrpSpPr/>
                <p:nvPr/>
              </p:nvGrpSpPr>
              <p:grpSpPr>
                <a:xfrm>
                  <a:off x="360000" y="4050000"/>
                  <a:ext cx="1260000" cy="1260000"/>
                  <a:chOff x="4320000" y="1440000"/>
                  <a:chExt cx="1800000" cy="1260000"/>
                </a:xfrm>
              </p:grpSpPr>
              <p:sp>
                <p:nvSpPr>
                  <p:cNvPr id="27" name="직사각형 26"/>
                  <p:cNvSpPr/>
                  <p:nvPr/>
                </p:nvSpPr>
                <p:spPr bwMode="auto">
                  <a:xfrm>
                    <a:off x="4320000" y="144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en-US" altLang="ko-KR" sz="1250" dirty="0" smtClean="0">
                        <a:latin typeface="맑은 고딕" pitchFamily="50" charset="-127"/>
                        <a:ea typeface="맑은 고딕" pitchFamily="50" charset="-127"/>
                      </a:rPr>
                      <a:t>VE1</a:t>
                    </a:r>
                    <a:endParaRPr lang="ko-KR" altLang="en-US" sz="125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8" name="직사각형 27"/>
                  <p:cNvSpPr/>
                  <p:nvPr/>
                </p:nvSpPr>
                <p:spPr bwMode="auto">
                  <a:xfrm>
                    <a:off x="4320000" y="189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en-US" altLang="ko-KR" sz="1250" b="0" dirty="0" smtClean="0">
                        <a:latin typeface="맑은 고딕" pitchFamily="50" charset="-127"/>
                        <a:ea typeface="맑은 고딕" pitchFamily="50" charset="-127"/>
                      </a:rPr>
                      <a:t>VE2</a:t>
                    </a:r>
                    <a:endParaRPr lang="ko-KR" altLang="en-US" sz="1250" b="0" dirty="0" smtClean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9" name="직사각형 28"/>
                  <p:cNvSpPr/>
                  <p:nvPr/>
                </p:nvSpPr>
                <p:spPr bwMode="auto">
                  <a:xfrm>
                    <a:off x="4320000" y="2340000"/>
                    <a:ext cx="180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rtlCol="0" anchor="ctr"/>
                  <a:lstStyle/>
                  <a:p>
                    <a:pPr algn="ctr" latinLnBrk="0">
                      <a:spcBef>
                        <a:spcPct val="50000"/>
                      </a:spcBef>
                    </a:pPr>
                    <a:r>
                      <a:rPr lang="ko-KR" altLang="en-US" sz="1250" b="0" dirty="0" smtClean="0">
                        <a:latin typeface="맑은 고딕" pitchFamily="50" charset="-127"/>
                        <a:ea typeface="맑은 고딕" pitchFamily="50" charset="-127"/>
                      </a:rPr>
                      <a:t>스텝모터</a:t>
                    </a:r>
                  </a:p>
                </p:txBody>
              </p:sp>
            </p:grpSp>
          </p:grpSp>
          <p:sp>
            <p:nvSpPr>
              <p:cNvPr id="30" name="직사각형 29"/>
              <p:cNvSpPr/>
              <p:nvPr/>
            </p:nvSpPr>
            <p:spPr bwMode="auto">
              <a:xfrm>
                <a:off x="360000" y="5400000"/>
                <a:ext cx="126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연료 펌프</a:t>
                </a:r>
              </a:p>
            </p:txBody>
          </p:sp>
          <p:sp>
            <p:nvSpPr>
              <p:cNvPr id="31" name="직사각형 30"/>
              <p:cNvSpPr/>
              <p:nvPr/>
            </p:nvSpPr>
            <p:spPr bwMode="auto">
              <a:xfrm>
                <a:off x="380492" y="5859360"/>
                <a:ext cx="126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TPS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 bwMode="auto">
              <a:xfrm>
                <a:off x="380492" y="6309360"/>
                <a:ext cx="126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dirty="0" smtClean="0">
                    <a:latin typeface="맑은 고딕" pitchFamily="50" charset="-127"/>
                    <a:ea typeface="맑은 고딕" pitchFamily="50" charset="-127"/>
                  </a:rPr>
                  <a:t>요구 엔진 속도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1785014" y="1825915"/>
              <a:ext cx="2880000" cy="2160000"/>
              <a:chOff x="1785014" y="1825915"/>
              <a:chExt cx="2880000" cy="2160000"/>
            </a:xfrm>
          </p:grpSpPr>
          <p:sp>
            <p:nvSpPr>
              <p:cNvPr id="48" name="직사각형 13"/>
              <p:cNvSpPr/>
              <p:nvPr/>
            </p:nvSpPr>
            <p:spPr bwMode="auto">
              <a:xfrm>
                <a:off x="1785014" y="1825915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Dwell Time Test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0" name="직사각형 49"/>
              <p:cNvSpPr/>
              <p:nvPr/>
            </p:nvSpPr>
            <p:spPr bwMode="auto">
              <a:xfrm>
                <a:off x="1785014" y="2275915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Spark Advance Test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 bwMode="auto">
              <a:xfrm>
                <a:off x="1785014" y="2725915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MAP Read Angle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 bwMode="auto">
              <a:xfrm>
                <a:off x="1785014" y="3175915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Target Idle RPM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 bwMode="auto">
              <a:xfrm>
                <a:off x="1785014" y="3625915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Air Fuel Ratio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1800000" y="4050000"/>
              <a:ext cx="2880000" cy="2160000"/>
              <a:chOff x="1800366" y="1798843"/>
              <a:chExt cx="2880000" cy="2160000"/>
            </a:xfrm>
          </p:grpSpPr>
          <p:sp>
            <p:nvSpPr>
              <p:cNvPr id="33" name="직사각형 13"/>
              <p:cNvSpPr/>
              <p:nvPr/>
            </p:nvSpPr>
            <p:spPr bwMode="auto">
              <a:xfrm>
                <a:off x="1800366" y="1798843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Volume Efficiency 1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 bwMode="auto">
              <a:xfrm>
                <a:off x="1800366" y="2248843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dirty="0">
                    <a:latin typeface="맑은 고딕" pitchFamily="50" charset="-127"/>
                    <a:ea typeface="맑은 고딕" pitchFamily="50" charset="-127"/>
                  </a:rPr>
                  <a:t>Volume Efficiency </a:t>
                </a: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2</a:t>
                </a:r>
                <a:endParaRPr lang="ko-KR" altLang="en-US" sz="125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 bwMode="auto">
              <a:xfrm>
                <a:off x="1800366" y="2698843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Idle Air Control Valve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 bwMode="auto">
              <a:xfrm>
                <a:off x="1800366" y="3148843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Fuel Pump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 bwMode="auto">
              <a:xfrm>
                <a:off x="1800366" y="3598843"/>
                <a:ext cx="288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Throttle Position Sensor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39" name="직사각형 13"/>
            <p:cNvSpPr/>
            <p:nvPr/>
          </p:nvSpPr>
          <p:spPr bwMode="auto">
            <a:xfrm>
              <a:off x="1800000" y="6300000"/>
              <a:ext cx="288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50" dirty="0" smtClean="0">
                  <a:latin typeface="맑은 고딕" pitchFamily="50" charset="-127"/>
                  <a:ea typeface="맑은 고딕" pitchFamily="50" charset="-127"/>
                </a:rPr>
                <a:t>Target RPM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6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02522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02522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dirty="0" err="1" smtClean="0">
                <a:latin typeface="맑은 고딕" pitchFamily="50" charset="-127"/>
                <a:ea typeface="맑은 고딕" pitchFamily="50" charset="-127"/>
              </a:rPr>
              <a:t>드웰</a:t>
            </a: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 타임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직사각형 13"/>
          <p:cNvSpPr/>
          <p:nvPr/>
        </p:nvSpPr>
        <p:spPr bwMode="auto">
          <a:xfrm>
            <a:off x="2127536" y="1825915"/>
            <a:ext cx="2552464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Dwell Time </a:t>
            </a: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측정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12967" r="54007" b="16342"/>
          <a:stretch/>
        </p:blipFill>
        <p:spPr bwMode="auto">
          <a:xfrm>
            <a:off x="720000" y="2880000"/>
            <a:ext cx="3960000" cy="29517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2810" r="54080" b="16496"/>
          <a:stretch/>
        </p:blipFill>
        <p:spPr bwMode="auto">
          <a:xfrm>
            <a:off x="5457056" y="2880000"/>
            <a:ext cx="3960000" cy="2962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직사각형 57"/>
          <p:cNvSpPr/>
          <p:nvPr/>
        </p:nvSpPr>
        <p:spPr bwMode="auto">
          <a:xfrm>
            <a:off x="5457590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점화 </a:t>
            </a: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진각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0" name="직사각형 13"/>
          <p:cNvSpPr/>
          <p:nvPr/>
        </p:nvSpPr>
        <p:spPr bwMode="auto">
          <a:xfrm>
            <a:off x="6882604" y="1800000"/>
            <a:ext cx="2534452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점</a:t>
            </a:r>
            <a:r>
              <a:rPr lang="ko-KR" altLang="en-US" sz="1250" dirty="0">
                <a:latin typeface="맑은 고딕" pitchFamily="50" charset="-127"/>
                <a:ea typeface="맑은 고딕" pitchFamily="50" charset="-127"/>
              </a:rPr>
              <a:t>화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진각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 측정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88310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535871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56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</a:t>
            </a: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38526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38526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맵리드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 앵글</a:t>
            </a:r>
          </a:p>
        </p:txBody>
      </p:sp>
      <p:sp>
        <p:nvSpPr>
          <p:cNvPr id="48" name="직사각형 13"/>
          <p:cNvSpPr/>
          <p:nvPr/>
        </p:nvSpPr>
        <p:spPr bwMode="auto">
          <a:xfrm>
            <a:off x="2163540" y="1825915"/>
            <a:ext cx="2211845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b="0" dirty="0" smtClean="0">
                <a:latin typeface="맑은 고딕" pitchFamily="50" charset="-127"/>
                <a:ea typeface="맑은 고딕" pitchFamily="50" charset="-127"/>
              </a:rPr>
              <a:t>MAP Read Angle 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측정</a:t>
            </a:r>
            <a:r>
              <a:rPr lang="en-US" altLang="ko-KR" sz="1250" b="0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5313040" y="1794921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요구 </a:t>
            </a: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공회전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0" name="직사각형 13"/>
          <p:cNvSpPr/>
          <p:nvPr/>
        </p:nvSpPr>
        <p:spPr bwMode="auto">
          <a:xfrm>
            <a:off x="6738054" y="1794921"/>
            <a:ext cx="2463418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dirty="0" err="1" smtClean="0">
                <a:latin typeface="맑은 고딕" pitchFamily="50" charset="-127"/>
                <a:ea typeface="맑은 고딕" pitchFamily="50" charset="-127"/>
              </a:rPr>
              <a:t>Targer</a:t>
            </a: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 Idle RPM </a:t>
            </a: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측정</a:t>
            </a: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, 1600RPM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12544" r="54022" b="16413"/>
          <a:stretch/>
        </p:blipFill>
        <p:spPr bwMode="auto">
          <a:xfrm>
            <a:off x="720000" y="2880000"/>
            <a:ext cx="3655385" cy="2977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12697" r="53945" b="16261"/>
          <a:stretch/>
        </p:blipFill>
        <p:spPr bwMode="auto">
          <a:xfrm>
            <a:off x="5384514" y="2874921"/>
            <a:ext cx="3655385" cy="2966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759735" y="4821535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424636" y="4806931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</a:t>
            </a: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02522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02522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공연비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직사각형 13"/>
          <p:cNvSpPr/>
          <p:nvPr/>
        </p:nvSpPr>
        <p:spPr bwMode="auto">
          <a:xfrm>
            <a:off x="2127536" y="1825915"/>
            <a:ext cx="2247849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Air Fuel Ratio </a:t>
            </a: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측정</a:t>
            </a: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5544530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VE1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0" name="직사각형 13"/>
          <p:cNvSpPr/>
          <p:nvPr/>
        </p:nvSpPr>
        <p:spPr bwMode="auto">
          <a:xfrm>
            <a:off x="6969544" y="1800000"/>
            <a:ext cx="2265841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b="0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기통 체적 효율 측정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12574" r="54032" b="16385"/>
          <a:stretch/>
        </p:blipFill>
        <p:spPr bwMode="auto">
          <a:xfrm>
            <a:off x="720000" y="2880000"/>
            <a:ext cx="3655385" cy="2977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12458" r="54001" b="16150"/>
          <a:stretch/>
        </p:blipFill>
        <p:spPr bwMode="auto">
          <a:xfrm>
            <a:off x="5580000" y="2880000"/>
            <a:ext cx="3655385" cy="29809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77653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63707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7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273000" y="57089"/>
            <a:ext cx="2843796" cy="318924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83990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683990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en-US" altLang="ko-KR" sz="1250" b="0" dirty="0" smtClean="0">
                <a:latin typeface="맑은 고딕" pitchFamily="50" charset="-127"/>
                <a:ea typeface="맑은 고딕" pitchFamily="50" charset="-127"/>
              </a:rPr>
              <a:t>VE2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직사각형 13"/>
          <p:cNvSpPr/>
          <p:nvPr/>
        </p:nvSpPr>
        <p:spPr bwMode="auto">
          <a:xfrm>
            <a:off x="2109004" y="1825915"/>
            <a:ext cx="2266381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b="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기통 체적 효율 측정</a:t>
            </a:r>
          </a:p>
        </p:txBody>
      </p:sp>
      <p:sp>
        <p:nvSpPr>
          <p:cNvPr id="58" name="직사각형 57"/>
          <p:cNvSpPr/>
          <p:nvPr/>
        </p:nvSpPr>
        <p:spPr bwMode="auto">
          <a:xfrm>
            <a:off x="5526044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스텝모터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0" name="직사각형 13"/>
          <p:cNvSpPr/>
          <p:nvPr/>
        </p:nvSpPr>
        <p:spPr bwMode="auto">
          <a:xfrm>
            <a:off x="6951058" y="1800000"/>
            <a:ext cx="2284327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IACV Step </a:t>
            </a: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측정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12661" r="54096" b="16297"/>
          <a:stretch/>
        </p:blipFill>
        <p:spPr bwMode="auto">
          <a:xfrm>
            <a:off x="720000" y="2880000"/>
            <a:ext cx="3655385" cy="2977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12813" r="54085" b="16495"/>
          <a:stretch/>
        </p:blipFill>
        <p:spPr bwMode="auto">
          <a:xfrm>
            <a:off x="5580000" y="2880000"/>
            <a:ext cx="3655385" cy="2962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77653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63707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89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568122" y="774994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02522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02522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연료 펌프</a:t>
            </a:r>
          </a:p>
        </p:txBody>
      </p:sp>
      <p:sp>
        <p:nvSpPr>
          <p:cNvPr id="48" name="직사각형 13"/>
          <p:cNvSpPr/>
          <p:nvPr/>
        </p:nvSpPr>
        <p:spPr bwMode="auto">
          <a:xfrm>
            <a:off x="2127536" y="1825915"/>
            <a:ext cx="2247849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연료 펌프 구동 측정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5510617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en-US" altLang="ko-KR" sz="1250" dirty="0" smtClean="0">
                <a:latin typeface="맑은 고딕" pitchFamily="50" charset="-127"/>
                <a:ea typeface="맑은 고딕" pitchFamily="50" charset="-127"/>
              </a:rPr>
              <a:t>TPS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0" name="직사각형 13"/>
          <p:cNvSpPr/>
          <p:nvPr/>
        </p:nvSpPr>
        <p:spPr bwMode="auto">
          <a:xfrm>
            <a:off x="6935631" y="1800000"/>
            <a:ext cx="2337849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스롯틀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 포지션 센서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2555" r="54002" b="16403"/>
          <a:stretch/>
        </p:blipFill>
        <p:spPr bwMode="auto">
          <a:xfrm>
            <a:off x="720000" y="2880000"/>
            <a:ext cx="3655385" cy="2966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12541" r="53967" b="16416"/>
          <a:stretch/>
        </p:blipFill>
        <p:spPr bwMode="auto">
          <a:xfrm>
            <a:off x="5580000" y="2880000"/>
            <a:ext cx="3655385" cy="2966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75230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63707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4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210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제품 구성 및 특징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2. </a:t>
            </a:r>
            <a:r>
              <a:rPr lang="ko-KR" altLang="en-US" sz="1400" dirty="0" smtClean="0">
                <a:latin typeface="+mn-ea"/>
              </a:rPr>
              <a:t>주요 </a:t>
            </a:r>
            <a:r>
              <a:rPr lang="ko-KR" altLang="en-US" sz="1400" dirty="0">
                <a:latin typeface="+mn-ea"/>
              </a:rPr>
              <a:t>특징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   a) </a:t>
            </a:r>
            <a:r>
              <a:rPr lang="ko-KR" altLang="en-US" sz="1400" dirty="0">
                <a:latin typeface="+mn-ea"/>
              </a:rPr>
              <a:t>대림자동차에서 개발되어 판매되는 </a:t>
            </a:r>
            <a:r>
              <a:rPr lang="en-US" altLang="ko-KR" sz="1400" dirty="0">
                <a:latin typeface="+mn-ea"/>
              </a:rPr>
              <a:t>EMS </a:t>
            </a:r>
            <a:r>
              <a:rPr lang="ko-KR" altLang="en-US" sz="1400" dirty="0">
                <a:latin typeface="+mn-ea"/>
              </a:rPr>
              <a:t>차량은 모두 진단가능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>
                <a:latin typeface="+mn-ea"/>
              </a:rPr>
              <a:t>       - </a:t>
            </a:r>
            <a:r>
              <a:rPr lang="en-US" altLang="ko-KR" sz="1400" dirty="0" smtClean="0">
                <a:latin typeface="+mn-ea"/>
              </a:rPr>
              <a:t>KEFICO </a:t>
            </a:r>
            <a:r>
              <a:rPr lang="en-US" altLang="ko-KR" sz="1400" dirty="0">
                <a:latin typeface="+mn-ea"/>
              </a:rPr>
              <a:t>EMS </a:t>
            </a:r>
            <a:r>
              <a:rPr lang="ko-KR" altLang="en-US" sz="1400" dirty="0" smtClean="0">
                <a:latin typeface="+mn-ea"/>
              </a:rPr>
              <a:t>차량 </a:t>
            </a:r>
            <a:r>
              <a:rPr lang="en-US" altLang="ko-KR" sz="1400" dirty="0" smtClean="0">
                <a:latin typeface="+mn-ea"/>
              </a:rPr>
              <a:t>: 12</a:t>
            </a:r>
            <a:r>
              <a:rPr lang="ko-KR" altLang="en-US" sz="1400" dirty="0" smtClean="0">
                <a:latin typeface="+mn-ea"/>
              </a:rPr>
              <a:t>대</a:t>
            </a:r>
            <a:r>
              <a:rPr lang="en-US" altLang="ko-KR" sz="1400" dirty="0">
                <a:latin typeface="+mn-ea"/>
              </a:rPr>
              <a:t/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>
                <a:latin typeface="+mn-ea"/>
              </a:rPr>
              <a:t>       - </a:t>
            </a:r>
            <a:r>
              <a:rPr lang="en-US" altLang="ko-KR" sz="1400" dirty="0" smtClean="0">
                <a:latin typeface="+mn-ea"/>
              </a:rPr>
              <a:t>DELPHI </a:t>
            </a:r>
            <a:r>
              <a:rPr lang="en-US" altLang="ko-KR" sz="1400" dirty="0">
                <a:latin typeface="+mn-ea"/>
              </a:rPr>
              <a:t>EMS </a:t>
            </a:r>
            <a:r>
              <a:rPr lang="ko-KR" altLang="en-US" sz="1400" dirty="0">
                <a:latin typeface="+mn-ea"/>
              </a:rPr>
              <a:t>차량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: 1</a:t>
            </a:r>
            <a:r>
              <a:rPr lang="ko-KR" altLang="en-US" sz="1400" dirty="0" smtClean="0">
                <a:latin typeface="+mn-ea"/>
              </a:rPr>
              <a:t>대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    b) </a:t>
            </a:r>
            <a:r>
              <a:rPr lang="ko-KR" altLang="en-US" sz="1400" dirty="0">
                <a:latin typeface="+mn-ea"/>
              </a:rPr>
              <a:t>차량과 </a:t>
            </a:r>
            <a:r>
              <a:rPr lang="ko-KR" altLang="en-US" sz="1400" dirty="0" err="1">
                <a:latin typeface="+mn-ea"/>
              </a:rPr>
              <a:t>진단기는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블루투스를</a:t>
            </a:r>
            <a:r>
              <a:rPr lang="ko-KR" altLang="en-US" sz="1400" dirty="0">
                <a:latin typeface="+mn-ea"/>
              </a:rPr>
              <a:t> 이용하여 무선 통신을 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c) </a:t>
            </a:r>
            <a:r>
              <a:rPr lang="ko-KR" altLang="en-US" sz="1400" dirty="0" smtClean="0">
                <a:latin typeface="+mn-ea"/>
              </a:rPr>
              <a:t>정확한 고장 진단을 통해 정확한 수리가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e) </a:t>
            </a:r>
            <a:r>
              <a:rPr lang="ko-KR" altLang="en-US" sz="1400" dirty="0" smtClean="0">
                <a:latin typeface="+mn-ea"/>
              </a:rPr>
              <a:t>각종 센서 데이터를 실시간으로 확인 가능하다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f) </a:t>
            </a:r>
            <a:r>
              <a:rPr lang="ko-KR" altLang="en-US" sz="1400" dirty="0" smtClean="0">
                <a:latin typeface="+mn-ea"/>
              </a:rPr>
              <a:t>기존 스캐너와 비교하여 구성 및 진단이 간단하다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g) </a:t>
            </a:r>
            <a:r>
              <a:rPr lang="ko-KR" altLang="en-US" sz="1400" dirty="0" smtClean="0">
                <a:latin typeface="+mn-ea"/>
              </a:rPr>
              <a:t>휴대가 편리하며 출장 시 유용하다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h) </a:t>
            </a:r>
            <a:r>
              <a:rPr lang="ko-KR" altLang="en-US" sz="1400" dirty="0" smtClean="0">
                <a:latin typeface="+mn-ea"/>
              </a:rPr>
              <a:t>사용자 중심의 </a:t>
            </a:r>
            <a:r>
              <a:rPr lang="en-US" altLang="ko-KR" sz="1400" dirty="0" smtClean="0">
                <a:latin typeface="+mn-ea"/>
              </a:rPr>
              <a:t>GUI</a:t>
            </a:r>
            <a:r>
              <a:rPr lang="ko-KR" altLang="en-US" sz="1400" dirty="0" smtClean="0">
                <a:latin typeface="+mn-ea"/>
              </a:rPr>
              <a:t>를 구축하였다</a:t>
            </a:r>
            <a:r>
              <a:rPr lang="en-US" altLang="ko-KR" sz="1400" dirty="0" smtClean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62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19994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19994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요구 엔진 속도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직사각형 13"/>
          <p:cNvSpPr/>
          <p:nvPr/>
        </p:nvSpPr>
        <p:spPr bwMode="auto">
          <a:xfrm>
            <a:off x="2145008" y="1825915"/>
            <a:ext cx="2230377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en-US" altLang="ko-KR" sz="1250" b="0" dirty="0" smtClean="0">
                <a:latin typeface="맑은 고딕" pitchFamily="50" charset="-127"/>
                <a:ea typeface="맑은 고딕" pitchFamily="50" charset="-127"/>
              </a:rPr>
              <a:t>Target Engine RPM </a:t>
            </a: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측정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12817" r="54084" b="16493"/>
          <a:stretch/>
        </p:blipFill>
        <p:spPr bwMode="auto">
          <a:xfrm>
            <a:off x="720000" y="2880000"/>
            <a:ext cx="3655385" cy="2962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776536" y="481201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59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57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20307" y="77934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차량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및 </a:t>
            </a:r>
            <a:r>
              <a:rPr lang="en-US" altLang="ko-KR" sz="1400" dirty="0" smtClean="0">
                <a:latin typeface="+mn-ea"/>
              </a:rPr>
              <a:t>EMS</a:t>
            </a:r>
            <a:r>
              <a:rPr lang="ko-KR" altLang="en-US" sz="1400" dirty="0" smtClean="0">
                <a:latin typeface="+mn-ea"/>
              </a:rPr>
              <a:t>의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정보를 제공해 준다</a:t>
            </a:r>
            <a:r>
              <a:rPr lang="en-US" altLang="ko-KR" sz="1400" dirty="0" smtClean="0">
                <a:latin typeface="+mn-ea"/>
              </a:rPr>
              <a:t>.</a:t>
            </a:r>
            <a:br>
              <a:rPr lang="en-US" altLang="ko-KR" sz="1400" dirty="0" smtClean="0">
                <a:latin typeface="+mn-ea"/>
              </a:rPr>
            </a:br>
            <a:r>
              <a:rPr lang="en-US" altLang="ko-KR" sz="1400" dirty="0" smtClean="0">
                <a:latin typeface="+mn-ea"/>
              </a:rPr>
              <a:t> </a:t>
            </a:r>
            <a:endParaRPr kumimoji="0" lang="ko-KR" altLang="en-US" sz="14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360000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>
                <a:latin typeface="맑은 고딕" pitchFamily="50" charset="-127"/>
                <a:ea typeface="맑은 고딕" pitchFamily="50" charset="-127"/>
              </a:rPr>
              <a:t>시스템정보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60000" y="1800000"/>
            <a:ext cx="2520000" cy="2160000"/>
            <a:chOff x="360000" y="1800000"/>
            <a:chExt cx="1260000" cy="2160000"/>
          </a:xfrm>
        </p:grpSpPr>
        <p:grpSp>
          <p:nvGrpSpPr>
            <p:cNvPr id="21" name="그룹 20"/>
            <p:cNvGrpSpPr/>
            <p:nvPr/>
          </p:nvGrpSpPr>
          <p:grpSpPr>
            <a:xfrm>
              <a:off x="360000" y="1800000"/>
              <a:ext cx="1260000" cy="1260000"/>
              <a:chOff x="4320000" y="1440000"/>
              <a:chExt cx="1800000" cy="1260000"/>
            </a:xfrm>
          </p:grpSpPr>
          <p:sp>
            <p:nvSpPr>
              <p:cNvPr id="22" name="직사각형 21"/>
              <p:cNvSpPr/>
              <p:nvPr/>
            </p:nvSpPr>
            <p:spPr bwMode="auto">
              <a:xfrm>
                <a:off x="4320000" y="1440000"/>
                <a:ext cx="1800000" cy="36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시스템 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 bwMode="auto">
              <a:xfrm>
                <a:off x="4320000" y="1890000"/>
                <a:ext cx="1800000" cy="36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대림 </a:t>
                </a: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ECU </a:t>
                </a: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부품 번호</a:t>
                </a:r>
              </a:p>
            </p:txBody>
          </p:sp>
          <p:sp>
            <p:nvSpPr>
              <p:cNvPr id="24" name="직사각형 23"/>
              <p:cNvSpPr/>
              <p:nvPr/>
            </p:nvSpPr>
            <p:spPr bwMode="auto">
              <a:xfrm>
                <a:off x="4320000" y="234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dirty="0" smtClean="0">
                    <a:latin typeface="맑은 고딕" pitchFamily="50" charset="-127"/>
                    <a:ea typeface="맑은 고딕" pitchFamily="50" charset="-127"/>
                  </a:rPr>
                  <a:t>제조업체 부품번호</a:t>
                </a:r>
                <a:endParaRPr lang="ko-KR" altLang="en-US" sz="125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360000" y="3150000"/>
              <a:ext cx="1260000" cy="810000"/>
              <a:chOff x="4320000" y="1440000"/>
              <a:chExt cx="1800000" cy="810000"/>
            </a:xfrm>
          </p:grpSpPr>
          <p:sp>
            <p:nvSpPr>
              <p:cNvPr id="26" name="직사각형 25"/>
              <p:cNvSpPr/>
              <p:nvPr/>
            </p:nvSpPr>
            <p:spPr bwMode="auto">
              <a:xfrm>
                <a:off x="4320000" y="1440000"/>
                <a:ext cx="1800000" cy="36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 ECU </a:t>
                </a:r>
                <a:r>
                  <a:rPr lang="ko-KR" altLang="en-US" sz="1250" dirty="0" err="1" smtClean="0">
                    <a:latin typeface="맑은 고딕" pitchFamily="50" charset="-127"/>
                    <a:ea typeface="맑은 고딕" pitchFamily="50" charset="-127"/>
                  </a:rPr>
                  <a:t>캘리브레이션</a:t>
                </a:r>
                <a:r>
                  <a:rPr lang="ko-KR" altLang="en-US" sz="1250" dirty="0" smtClean="0"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ID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 bwMode="auto">
              <a:xfrm>
                <a:off x="4320000" y="1890000"/>
                <a:ext cx="1800000" cy="36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en-US" altLang="ko-KR" sz="1250" b="0" dirty="0" smtClean="0">
                    <a:latin typeface="맑은 고딕" pitchFamily="50" charset="-127"/>
                    <a:ea typeface="맑은 고딕" pitchFamily="50" charset="-127"/>
                  </a:rPr>
                  <a:t>E</a:t>
                </a: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CU </a:t>
                </a:r>
                <a:r>
                  <a:rPr lang="ko-KR" altLang="en-US" sz="1250" dirty="0" smtClean="0">
                    <a:latin typeface="맑은 고딕" pitchFamily="50" charset="-127"/>
                    <a:ea typeface="맑은 고딕" pitchFamily="50" charset="-127"/>
                  </a:rPr>
                  <a:t>소프트웨어 </a:t>
                </a: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ID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970000" y="1800000"/>
            <a:ext cx="2160000" cy="810000"/>
            <a:chOff x="2970000" y="1800000"/>
            <a:chExt cx="3600000" cy="810000"/>
          </a:xfrm>
        </p:grpSpPr>
        <p:sp>
          <p:nvSpPr>
            <p:cNvPr id="15" name="직사각형 14"/>
            <p:cNvSpPr/>
            <p:nvPr/>
          </p:nvSpPr>
          <p:spPr bwMode="auto">
            <a:xfrm>
              <a:off x="2970000" y="1800000"/>
              <a:ext cx="36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50" b="0" dirty="0" smtClean="0">
                  <a:latin typeface="맑은 고딕" pitchFamily="50" charset="-127"/>
                  <a:ea typeface="맑은 고딕" pitchFamily="50" charset="-127"/>
                </a:rPr>
                <a:t>EMS </a:t>
              </a: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시스템 표시 </a:t>
              </a:r>
            </a:p>
          </p:txBody>
        </p:sp>
        <p:sp>
          <p:nvSpPr>
            <p:cNvPr id="29" name="직사각형 28"/>
            <p:cNvSpPr/>
            <p:nvPr/>
          </p:nvSpPr>
          <p:spPr bwMode="auto">
            <a:xfrm>
              <a:off x="2970000" y="2250000"/>
              <a:ext cx="36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대림 </a:t>
              </a:r>
              <a:r>
                <a:rPr lang="en-US" altLang="ko-KR" sz="1250" b="0" dirty="0" smtClean="0">
                  <a:latin typeface="맑은 고딕" pitchFamily="50" charset="-127"/>
                  <a:ea typeface="맑은 고딕" pitchFamily="50" charset="-127"/>
                </a:rPr>
                <a:t>Part Number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972780" y="2707962"/>
            <a:ext cx="2160000" cy="810000"/>
            <a:chOff x="2970000" y="1800000"/>
            <a:chExt cx="3600000" cy="810000"/>
          </a:xfrm>
        </p:grpSpPr>
        <p:sp>
          <p:nvSpPr>
            <p:cNvPr id="32" name="직사각형 31"/>
            <p:cNvSpPr/>
            <p:nvPr/>
          </p:nvSpPr>
          <p:spPr bwMode="auto">
            <a:xfrm>
              <a:off x="2970000" y="1800000"/>
              <a:ext cx="36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50" dirty="0" smtClean="0">
                  <a:latin typeface="맑은 고딕" pitchFamily="50" charset="-127"/>
                  <a:ea typeface="맑은 고딕" pitchFamily="50" charset="-127"/>
                </a:rPr>
                <a:t>ECU </a:t>
              </a:r>
              <a:r>
                <a:rPr lang="ko-KR" altLang="en-US" sz="1250" dirty="0" smtClean="0">
                  <a:latin typeface="맑은 고딕" pitchFamily="50" charset="-127"/>
                  <a:ea typeface="맑은 고딕" pitchFamily="50" charset="-127"/>
                </a:rPr>
                <a:t>제조 업체 </a:t>
              </a:r>
              <a:r>
                <a:rPr lang="en-US" altLang="ko-KR" sz="1250" dirty="0" smtClean="0">
                  <a:latin typeface="맑은 고딕" pitchFamily="50" charset="-127"/>
                  <a:ea typeface="맑은 고딕" pitchFamily="50" charset="-127"/>
                </a:rPr>
                <a:t>Part Number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 bwMode="auto">
            <a:xfrm>
              <a:off x="2970000" y="2250000"/>
              <a:ext cx="360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250" dirty="0" smtClean="0">
                  <a:latin typeface="맑은 고딕" pitchFamily="50" charset="-127"/>
                  <a:ea typeface="맑은 고딕" pitchFamily="50" charset="-127"/>
                </a:rPr>
                <a:t>Calibration ID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4" name="직사각형 33"/>
          <p:cNvSpPr/>
          <p:nvPr/>
        </p:nvSpPr>
        <p:spPr bwMode="auto">
          <a:xfrm>
            <a:off x="2970000" y="3600000"/>
            <a:ext cx="2160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2705" r="54074" b="16253"/>
          <a:stretch/>
        </p:blipFill>
        <p:spPr bwMode="auto">
          <a:xfrm>
            <a:off x="5400000" y="4140000"/>
            <a:ext cx="3420000" cy="2571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7673" r="17972" b="7497"/>
          <a:stretch/>
        </p:blipFill>
        <p:spPr bwMode="auto">
          <a:xfrm>
            <a:off x="5400000" y="1440001"/>
            <a:ext cx="3420000" cy="2549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모서리가 둥근 직사각형 27"/>
          <p:cNvSpPr/>
          <p:nvPr/>
        </p:nvSpPr>
        <p:spPr>
          <a:xfrm>
            <a:off x="6177136" y="2439128"/>
            <a:ext cx="2102497" cy="777230"/>
          </a:xfrm>
          <a:prstGeom prst="roundRect">
            <a:avLst>
              <a:gd name="adj" fmla="val 20194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6058751" y="5037051"/>
            <a:ext cx="2102497" cy="777230"/>
          </a:xfrm>
          <a:prstGeom prst="roundRect">
            <a:avLst>
              <a:gd name="adj" fmla="val 20194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76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04808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smtClean="0">
                <a:latin typeface="맑은 고딕" pitchFamily="50" charset="-127"/>
                <a:ea typeface="맑은 고딕" pitchFamily="50" charset="-127"/>
              </a:rPr>
              <a:t>시스템선택</a:t>
            </a:r>
          </a:p>
        </p:txBody>
      </p:sp>
      <p:sp>
        <p:nvSpPr>
          <p:cNvPr id="22" name="직사각형 21"/>
          <p:cNvSpPr/>
          <p:nvPr/>
        </p:nvSpPr>
        <p:spPr bwMode="auto">
          <a:xfrm>
            <a:off x="704808" y="1800000"/>
            <a:ext cx="2520000" cy="3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다른 기종 선택 시 사용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12562" r="54074" b="16396"/>
          <a:stretch/>
        </p:blipFill>
        <p:spPr bwMode="auto">
          <a:xfrm>
            <a:off x="720000" y="2880000"/>
            <a:ext cx="3960000" cy="2977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597" r="53996" b="17412"/>
          <a:stretch/>
        </p:blipFill>
        <p:spPr bwMode="auto">
          <a:xfrm>
            <a:off x="5400000" y="2880000"/>
            <a:ext cx="3960000" cy="29333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48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케피코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EMS</a:t>
            </a:r>
            <a:r>
              <a:rPr lang="ko-KR" altLang="en-US" sz="1400" dirty="0" smtClean="0">
                <a:latin typeface="+mn-ea"/>
              </a:rPr>
              <a:t>의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엑츄에이터</a:t>
            </a:r>
            <a:r>
              <a:rPr lang="ko-KR" altLang="en-US" sz="1400" dirty="0" smtClean="0">
                <a:latin typeface="+mn-ea"/>
              </a:rPr>
              <a:t> 검사 항목이다</a:t>
            </a:r>
            <a:r>
              <a:rPr lang="en-US" altLang="ko-KR" sz="1400" dirty="0" smtClean="0">
                <a:latin typeface="+mn-ea"/>
              </a:rPr>
              <a:t>. </a:t>
            </a:r>
            <a:endParaRPr kumimoji="0" lang="ko-KR" altLang="en-US" sz="14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884788" y="1557192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84788" y="2097192"/>
            <a:ext cx="2160000" cy="3060000"/>
            <a:chOff x="360000" y="1800000"/>
            <a:chExt cx="1260000" cy="3060000"/>
          </a:xfrm>
        </p:grpSpPr>
        <p:grpSp>
          <p:nvGrpSpPr>
            <p:cNvPr id="21" name="그룹 20"/>
            <p:cNvGrpSpPr/>
            <p:nvPr/>
          </p:nvGrpSpPr>
          <p:grpSpPr>
            <a:xfrm>
              <a:off x="360000" y="1800000"/>
              <a:ext cx="1260000" cy="2160000"/>
              <a:chOff x="4320000" y="1440000"/>
              <a:chExt cx="1800000" cy="2160000"/>
            </a:xfrm>
          </p:grpSpPr>
          <p:sp>
            <p:nvSpPr>
              <p:cNvPr id="22" name="직사각형 21"/>
              <p:cNvSpPr/>
              <p:nvPr/>
            </p:nvSpPr>
            <p:spPr bwMode="auto">
              <a:xfrm>
                <a:off x="4320000" y="1440000"/>
                <a:ext cx="1800000" cy="36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연료 공급 차단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 bwMode="auto">
              <a:xfrm>
                <a:off x="4320000" y="189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err="1" smtClean="0">
                    <a:latin typeface="맑은 고딕" pitchFamily="50" charset="-127"/>
                    <a:ea typeface="맑은 고딕" pitchFamily="50" charset="-127"/>
                  </a:rPr>
                  <a:t>아이들스피드액츄에이터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 bwMode="auto">
              <a:xfrm>
                <a:off x="4320000" y="234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err="1" smtClean="0">
                    <a:latin typeface="맑은 고딕" pitchFamily="50" charset="-127"/>
                    <a:ea typeface="맑은 고딕" pitchFamily="50" charset="-127"/>
                  </a:rPr>
                  <a:t>이그니션</a:t>
                </a:r>
                <a:r>
                  <a:rPr lang="ko-KR" altLang="en-US" sz="1250" dirty="0" err="1" smtClean="0">
                    <a:latin typeface="맑은 고딕" pitchFamily="50" charset="-127"/>
                    <a:ea typeface="맑은 고딕" pitchFamily="50" charset="-127"/>
                  </a:rPr>
                  <a:t>코</a:t>
                </a:r>
                <a:r>
                  <a:rPr lang="ko-KR" altLang="en-US" sz="1250" dirty="0" err="1">
                    <a:latin typeface="맑은 고딕" pitchFamily="50" charset="-127"/>
                    <a:ea typeface="맑은 고딕" pitchFamily="50" charset="-127"/>
                  </a:rPr>
                  <a:t>일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 bwMode="auto">
              <a:xfrm>
                <a:off x="4320000" y="279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연료펌프릴레이</a:t>
                </a:r>
              </a:p>
            </p:txBody>
          </p:sp>
          <p:sp>
            <p:nvSpPr>
              <p:cNvPr id="26" name="직사각형 25"/>
              <p:cNvSpPr/>
              <p:nvPr/>
            </p:nvSpPr>
            <p:spPr bwMode="auto">
              <a:xfrm>
                <a:off x="4320000" y="324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00" b="0" dirty="0" err="1" smtClean="0">
                    <a:latin typeface="맑은 고딕" pitchFamily="50" charset="-127"/>
                    <a:ea typeface="맑은 고딕" pitchFamily="50" charset="-127"/>
                  </a:rPr>
                  <a:t>경고등</a:t>
                </a:r>
                <a:endParaRPr lang="ko-KR" altLang="en-US" sz="120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360000" y="4050000"/>
              <a:ext cx="1260000" cy="810000"/>
              <a:chOff x="4320000" y="1440000"/>
              <a:chExt cx="1800000" cy="810000"/>
            </a:xfrm>
          </p:grpSpPr>
          <p:sp>
            <p:nvSpPr>
              <p:cNvPr id="27" name="직사각형 26"/>
              <p:cNvSpPr/>
              <p:nvPr/>
            </p:nvSpPr>
            <p:spPr bwMode="auto">
              <a:xfrm>
                <a:off x="4320000" y="144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헤드램프릴레이</a:t>
                </a:r>
              </a:p>
            </p:txBody>
          </p:sp>
          <p:sp>
            <p:nvSpPr>
              <p:cNvPr id="28" name="직사각형 27"/>
              <p:cNvSpPr/>
              <p:nvPr/>
            </p:nvSpPr>
            <p:spPr bwMode="auto">
              <a:xfrm>
                <a:off x="4320000" y="189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엔진회전수신호</a:t>
                </a:r>
              </a:p>
            </p:txBody>
          </p:sp>
        </p:grpSp>
      </p:grp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7482" r="18107" b="7268"/>
          <a:stretch/>
        </p:blipFill>
        <p:spPr bwMode="auto">
          <a:xfrm>
            <a:off x="4016896" y="1620192"/>
            <a:ext cx="4860000" cy="365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78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1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87336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687336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연료공급차단</a:t>
            </a:r>
          </a:p>
        </p:txBody>
      </p:sp>
      <p:sp>
        <p:nvSpPr>
          <p:cNvPr id="58" name="직사각형 57"/>
          <p:cNvSpPr/>
          <p:nvPr/>
        </p:nvSpPr>
        <p:spPr bwMode="auto">
          <a:xfrm>
            <a:off x="5529344" y="1800000"/>
            <a:ext cx="252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smtClean="0">
                <a:latin typeface="맑은 고딕" pitchFamily="50" charset="-127"/>
                <a:ea typeface="맑은 고딕" pitchFamily="50" charset="-127"/>
              </a:rPr>
              <a:t>아이들 스피드 </a:t>
            </a:r>
            <a:r>
              <a:rPr lang="ko-KR" altLang="en-US" sz="1250" dirty="0" err="1" smtClean="0">
                <a:latin typeface="맑은 고딕" pitchFamily="50" charset="-127"/>
                <a:ea typeface="맑은 고딕" pitchFamily="50" charset="-127"/>
              </a:rPr>
              <a:t>액츄에이터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7461" r="18186" b="7290"/>
          <a:stretch/>
        </p:blipFill>
        <p:spPr bwMode="auto">
          <a:xfrm>
            <a:off x="704528" y="2708920"/>
            <a:ext cx="4140000" cy="31126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7560" r="18161" b="7190"/>
          <a:stretch/>
        </p:blipFill>
        <p:spPr bwMode="auto">
          <a:xfrm>
            <a:off x="5493060" y="2728602"/>
            <a:ext cx="4140000" cy="31126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812540" y="4941168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5601072" y="486916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05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40532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40532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이그니션코일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5510532" y="1800000"/>
            <a:ext cx="252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연료펌프릴레이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7452" r="17829" b="8165"/>
          <a:stretch/>
        </p:blipFill>
        <p:spPr bwMode="auto">
          <a:xfrm>
            <a:off x="720000" y="2880000"/>
            <a:ext cx="4140000" cy="30754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7968" r="18135" b="7720"/>
          <a:stretch/>
        </p:blipFill>
        <p:spPr bwMode="auto">
          <a:xfrm>
            <a:off x="5580000" y="2880000"/>
            <a:ext cx="4140000" cy="30949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788310" y="4941168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5658815" y="4941168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89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759344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59344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err="1" smtClean="0">
                <a:latin typeface="맑은 고딕" pitchFamily="50" charset="-127"/>
                <a:ea typeface="맑은 고딕" pitchFamily="50" charset="-127"/>
              </a:rPr>
              <a:t>경고등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5457056" y="1800000"/>
            <a:ext cx="252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헤드</a:t>
            </a:r>
            <a:r>
              <a:rPr lang="ko-KR" altLang="en-US" sz="1250" dirty="0" smtClean="0">
                <a:latin typeface="맑은 고딕" pitchFamily="50" charset="-127"/>
                <a:ea typeface="맑은 고딕" pitchFamily="50" charset="-127"/>
              </a:rPr>
              <a:t>램프릴레</a:t>
            </a:r>
            <a:r>
              <a:rPr lang="ko-KR" altLang="en-US" sz="1250" dirty="0">
                <a:latin typeface="맑은 고딕" pitchFamily="50" charset="-127"/>
                <a:ea typeface="맑은 고딕" pitchFamily="50" charset="-127"/>
              </a:rPr>
              <a:t>이</a:t>
            </a:r>
            <a:endParaRPr lang="ko-KR" altLang="en-US" sz="125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7597" r="18108" b="7572"/>
          <a:stretch/>
        </p:blipFill>
        <p:spPr bwMode="auto">
          <a:xfrm>
            <a:off x="720000" y="2780928"/>
            <a:ext cx="4140000" cy="30973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7546" r="18207" b="7625"/>
          <a:stretch/>
        </p:blipFill>
        <p:spPr bwMode="auto">
          <a:xfrm>
            <a:off x="5457056" y="2707930"/>
            <a:ext cx="4140000" cy="30973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805264" y="4941168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5529064" y="4869160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14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3443" y="757457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68664" y="126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1" dirty="0" err="1" smtClean="0">
                <a:latin typeface="맑은 고딕" pitchFamily="50" charset="-127"/>
                <a:ea typeface="맑은 고딕" pitchFamily="50" charset="-127"/>
              </a:rPr>
              <a:t>엑츄에이터</a:t>
            </a:r>
            <a:endParaRPr lang="ko-KR" altLang="en-US" sz="125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668664" y="1800000"/>
            <a:ext cx="126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250" b="0" dirty="0" smtClean="0">
                <a:latin typeface="맑은 고딕" pitchFamily="50" charset="-127"/>
                <a:ea typeface="맑은 고딕" pitchFamily="50" charset="-127"/>
              </a:rPr>
              <a:t>엔진회전수신호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7467" r="18161" b="7286"/>
          <a:stretch/>
        </p:blipFill>
        <p:spPr bwMode="auto">
          <a:xfrm>
            <a:off x="704528" y="2672916"/>
            <a:ext cx="4140000" cy="31126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791888" y="4734084"/>
            <a:ext cx="816318" cy="5400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00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354071" y="1926746"/>
            <a:ext cx="9197858" cy="566589"/>
          </a:xfrm>
          <a:prstGeom prst="rect">
            <a:avLst/>
          </a:prstGeom>
        </p:spPr>
        <p:txBody>
          <a:bodyPr lIns="36000" tIns="36000" rIns="36000" bIns="36000" anchor="b"/>
          <a:lstStyle/>
          <a:p>
            <a:pPr lvl="0" algn="l"/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대림 </a:t>
            </a:r>
            <a:r>
              <a:rPr lang="en-US" altLang="ko-KR" sz="28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-scan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모바일기기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버전  </a:t>
            </a:r>
            <a:endParaRPr kumimoji="0" lang="ko-KR" altLang="en-US" sz="2800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" y="5985284"/>
            <a:ext cx="1898629" cy="57391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3793728" y="6520259"/>
            <a:ext cx="2311400" cy="365125"/>
          </a:xfrm>
        </p:spPr>
        <p:txBody>
          <a:bodyPr/>
          <a:lstStyle/>
          <a:p>
            <a:fld id="{269B3D57-B1F2-4EDA-A502-5516B820E629}" type="slidenum">
              <a:rPr lang="ko-KR" altLang="en-US" smtClean="0"/>
              <a:t>67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90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400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모바일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Daelim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-scan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구성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버전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</a:t>
            </a:r>
            <a:r>
              <a:rPr lang="ko-KR" altLang="en-US" sz="1400" dirty="0" smtClean="0">
                <a:latin typeface="+mn-ea"/>
              </a:rPr>
              <a:t>은 </a:t>
            </a:r>
            <a:r>
              <a:rPr lang="en-US" altLang="ko-KR" sz="1400" dirty="0" smtClean="0">
                <a:latin typeface="+mn-ea"/>
              </a:rPr>
              <a:t>PC </a:t>
            </a:r>
            <a:r>
              <a:rPr lang="ko-KR" altLang="en-US" sz="1400" dirty="0" smtClean="0">
                <a:latin typeface="+mn-ea"/>
              </a:rPr>
              <a:t>버전과 비교하여 기능이 단순화 되어 있다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버전 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</a:t>
            </a:r>
            <a:r>
              <a:rPr lang="ko-KR" altLang="en-US" sz="1400" dirty="0" smtClean="0">
                <a:latin typeface="+mn-ea"/>
              </a:rPr>
              <a:t>의 구성은 다음과 같다</a:t>
            </a:r>
            <a:r>
              <a:rPr lang="en-US" altLang="ko-KR" sz="1400" dirty="0" smtClean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316596" y="1991785"/>
            <a:ext cx="5724636" cy="3201411"/>
            <a:chOff x="1244588" y="1955781"/>
            <a:chExt cx="5724636" cy="3201411"/>
          </a:xfrm>
        </p:grpSpPr>
        <p:sp>
          <p:nvSpPr>
            <p:cNvPr id="23" name="직사각형 13"/>
            <p:cNvSpPr/>
            <p:nvPr/>
          </p:nvSpPr>
          <p:spPr bwMode="auto">
            <a:xfrm>
              <a:off x="1244588" y="1955781"/>
              <a:ext cx="1260000" cy="3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1" dirty="0" smtClean="0">
                  <a:latin typeface="맑은 고딕" pitchFamily="50" charset="-127"/>
                  <a:ea typeface="맑은 고딕" pitchFamily="50" charset="-127"/>
                </a:rPr>
                <a:t>대림아이스캔</a:t>
              </a: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4359226" y="2495781"/>
              <a:ext cx="1260000" cy="1260000"/>
              <a:chOff x="2160000" y="1080000"/>
              <a:chExt cx="1800000" cy="1260000"/>
            </a:xfrm>
          </p:grpSpPr>
          <p:sp>
            <p:nvSpPr>
              <p:cNvPr id="29" name="직사각형 28"/>
              <p:cNvSpPr/>
              <p:nvPr/>
            </p:nvSpPr>
            <p:spPr bwMode="auto">
              <a:xfrm>
                <a:off x="2160000" y="10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dirty="0">
                    <a:latin typeface="맑은 고딕" pitchFamily="50" charset="-127"/>
                    <a:ea typeface="맑은 고딕" pitchFamily="50" charset="-127"/>
                  </a:rPr>
                  <a:t>온라인지원</a:t>
                </a:r>
              </a:p>
            </p:txBody>
          </p:sp>
          <p:sp>
            <p:nvSpPr>
              <p:cNvPr id="30" name="직사각형 29"/>
              <p:cNvSpPr/>
              <p:nvPr/>
            </p:nvSpPr>
            <p:spPr bwMode="auto">
              <a:xfrm>
                <a:off x="2160000" y="153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err="1" smtClean="0">
                    <a:latin typeface="맑은 고딕" pitchFamily="50" charset="-127"/>
                    <a:ea typeface="맑은 고딕" pitchFamily="50" charset="-127"/>
                  </a:rPr>
                  <a:t>콜센터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 bwMode="auto">
              <a:xfrm>
                <a:off x="2160000" y="19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홈페이지</a:t>
                </a:r>
              </a:p>
            </p:txBody>
          </p:sp>
        </p:grpSp>
        <p:grpSp>
          <p:nvGrpSpPr>
            <p:cNvPr id="41" name="그룹 40"/>
            <p:cNvGrpSpPr/>
            <p:nvPr/>
          </p:nvGrpSpPr>
          <p:grpSpPr>
            <a:xfrm>
              <a:off x="5709230" y="2495781"/>
              <a:ext cx="1259994" cy="1260000"/>
              <a:chOff x="2160000" y="1080000"/>
              <a:chExt cx="1800000" cy="1260000"/>
            </a:xfrm>
          </p:grpSpPr>
          <p:sp>
            <p:nvSpPr>
              <p:cNvPr id="44" name="직사각형 43"/>
              <p:cNvSpPr/>
              <p:nvPr/>
            </p:nvSpPr>
            <p:spPr bwMode="auto">
              <a:xfrm>
                <a:off x="2160000" y="10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dirty="0">
                    <a:latin typeface="맑은 고딕" pitchFamily="50" charset="-127"/>
                    <a:ea typeface="맑은 고딕" pitchFamily="50" charset="-127"/>
                  </a:rPr>
                  <a:t>도구상자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 bwMode="auto">
              <a:xfrm>
                <a:off x="2160000" y="153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언어설정</a:t>
                </a:r>
              </a:p>
            </p:txBody>
          </p:sp>
          <p:sp>
            <p:nvSpPr>
              <p:cNvPr id="46" name="직사각형 45"/>
              <p:cNvSpPr/>
              <p:nvPr/>
            </p:nvSpPr>
            <p:spPr bwMode="auto">
              <a:xfrm>
                <a:off x="2160000" y="19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err="1" smtClean="0">
                    <a:latin typeface="맑은 고딕" pitchFamily="50" charset="-127"/>
                    <a:ea typeface="맑은 고딕" pitchFamily="50" charset="-127"/>
                  </a:rPr>
                  <a:t>앱정보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1244588" y="2495781"/>
              <a:ext cx="1620000" cy="1710000"/>
              <a:chOff x="4320000" y="1440000"/>
              <a:chExt cx="1800000" cy="1710000"/>
            </a:xfrm>
          </p:grpSpPr>
          <p:sp>
            <p:nvSpPr>
              <p:cNvPr id="51" name="직사각형 50"/>
              <p:cNvSpPr/>
              <p:nvPr/>
            </p:nvSpPr>
            <p:spPr bwMode="auto">
              <a:xfrm>
                <a:off x="4320000" y="144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차량진단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 bwMode="auto">
              <a:xfrm>
                <a:off x="4320000" y="189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고장코드</a:t>
                </a:r>
              </a:p>
            </p:txBody>
          </p:sp>
          <p:sp>
            <p:nvSpPr>
              <p:cNvPr id="53" name="직사각형 52"/>
              <p:cNvSpPr/>
              <p:nvPr/>
            </p:nvSpPr>
            <p:spPr bwMode="auto">
              <a:xfrm>
                <a:off x="4320000" y="234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smtClean="0">
                    <a:latin typeface="맑은 고딕" pitchFamily="50" charset="-127"/>
                    <a:ea typeface="맑은 고딕" pitchFamily="50" charset="-127"/>
                  </a:rPr>
                  <a:t>서비스데이터</a:t>
                </a:r>
              </a:p>
            </p:txBody>
          </p:sp>
          <p:sp>
            <p:nvSpPr>
              <p:cNvPr id="54" name="직사각형 53"/>
              <p:cNvSpPr/>
              <p:nvPr/>
            </p:nvSpPr>
            <p:spPr bwMode="auto">
              <a:xfrm>
                <a:off x="4320000" y="279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b="0" dirty="0" err="1" smtClean="0">
                    <a:latin typeface="맑은 고딕" pitchFamily="50" charset="-127"/>
                    <a:ea typeface="맑은 고딕" pitchFamily="50" charset="-127"/>
                  </a:rPr>
                  <a:t>액츄에이터검사</a:t>
                </a:r>
                <a:endParaRPr lang="en-US" altLang="ko-KR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57" name="직사각형 56"/>
            <p:cNvSpPr/>
            <p:nvPr/>
          </p:nvSpPr>
          <p:spPr bwMode="auto">
            <a:xfrm>
              <a:off x="3009226" y="2495781"/>
              <a:ext cx="126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>
                  <a:latin typeface="맑은 고딕" pitchFamily="50" charset="-127"/>
                  <a:ea typeface="맑은 고딕" pitchFamily="50" charset="-127"/>
                </a:rPr>
                <a:t>정비정보</a:t>
              </a:r>
            </a:p>
          </p:txBody>
        </p:sp>
        <p:sp>
          <p:nvSpPr>
            <p:cNvPr id="62" name="직사각형 61"/>
            <p:cNvSpPr/>
            <p:nvPr/>
          </p:nvSpPr>
          <p:spPr bwMode="auto">
            <a:xfrm>
              <a:off x="4359570" y="3844181"/>
              <a:ext cx="126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dirty="0" smtClean="0">
                  <a:latin typeface="맑은 고딕" pitchFamily="50" charset="-127"/>
                  <a:ea typeface="맑은 고딕" pitchFamily="50" charset="-127"/>
                </a:rPr>
                <a:t>제품쇼</a:t>
              </a:r>
              <a:r>
                <a:rPr lang="ko-KR" altLang="en-US" sz="1250" dirty="0">
                  <a:latin typeface="맑은 고딕" pitchFamily="50" charset="-127"/>
                  <a:ea typeface="맑은 고딕" pitchFamily="50" charset="-127"/>
                </a:rPr>
                <a:t>룸</a:t>
              </a:r>
              <a:endParaRPr lang="ko-KR" altLang="en-US" sz="1250" b="0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 bwMode="auto">
            <a:xfrm>
              <a:off x="4359570" y="4286981"/>
              <a:ext cx="126000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1250" b="0" dirty="0" smtClean="0">
                  <a:latin typeface="맑은 고딕" pitchFamily="50" charset="-127"/>
                  <a:ea typeface="맑은 고딕" pitchFamily="50" charset="-127"/>
                </a:rPr>
                <a:t>소식지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1244588" y="4347192"/>
              <a:ext cx="1620180" cy="810000"/>
              <a:chOff x="2160000" y="1080000"/>
              <a:chExt cx="1800000" cy="810000"/>
            </a:xfrm>
          </p:grpSpPr>
          <p:sp>
            <p:nvSpPr>
              <p:cNvPr id="24" name="직사각형 23"/>
              <p:cNvSpPr/>
              <p:nvPr/>
            </p:nvSpPr>
            <p:spPr bwMode="auto">
              <a:xfrm>
                <a:off x="2160000" y="108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ko-KR" altLang="en-US" sz="1250" dirty="0" smtClean="0">
                    <a:latin typeface="맑은 고딕" pitchFamily="50" charset="-127"/>
                    <a:ea typeface="맑은 고딕" pitchFamily="50" charset="-127"/>
                  </a:rPr>
                  <a:t>시스템사양정보</a:t>
                </a:r>
                <a:endParaRPr lang="ko-KR" altLang="en-US" sz="125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 bwMode="auto">
              <a:xfrm>
                <a:off x="2160000" y="1530000"/>
                <a:ext cx="1800000" cy="36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r>
                  <a:rPr lang="en-US" altLang="ko-KR" sz="1250" dirty="0" smtClean="0">
                    <a:latin typeface="맑은 고딕" pitchFamily="50" charset="-127"/>
                    <a:ea typeface="맑은 고딕" pitchFamily="50" charset="-127"/>
                  </a:rPr>
                  <a:t>ECU </a:t>
                </a:r>
                <a:r>
                  <a:rPr lang="ko-KR" altLang="en-US" sz="1250" dirty="0" err="1" smtClean="0">
                    <a:latin typeface="맑은 고딕" pitchFamily="50" charset="-127"/>
                    <a:ea typeface="맑은 고딕" pitchFamily="50" charset="-127"/>
                  </a:rPr>
                  <a:t>학습값</a:t>
                </a:r>
                <a:r>
                  <a:rPr lang="ko-KR" altLang="en-US" sz="1250" dirty="0" smtClean="0">
                    <a:latin typeface="맑은 고딕" pitchFamily="50" charset="-127"/>
                    <a:ea typeface="맑은 고딕" pitchFamily="50" charset="-127"/>
                  </a:rPr>
                  <a:t> 초기화</a:t>
                </a:r>
                <a:endParaRPr lang="ko-KR" altLang="en-US" sz="1250" b="0" dirty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26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409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483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방법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400" dirty="0" smtClean="0">
                <a:latin typeface="+mn-ea"/>
              </a:rPr>
              <a:t>데스크 탑</a:t>
            </a:r>
            <a:r>
              <a:rPr lang="en-US" altLang="ko-KR" sz="1400" dirty="0" smtClean="0">
                <a:latin typeface="+mn-ea"/>
              </a:rPr>
              <a:t>(Desk top)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컴퓨터 혹은 </a:t>
            </a:r>
            <a:r>
              <a:rPr lang="ko-KR" altLang="en-US" sz="1400" dirty="0" err="1" smtClean="0">
                <a:latin typeface="+mn-ea"/>
              </a:rPr>
              <a:t>블루투스를</a:t>
            </a:r>
            <a:r>
              <a:rPr lang="ko-KR" altLang="en-US" sz="1400" dirty="0" smtClean="0">
                <a:latin typeface="+mn-ea"/>
              </a:rPr>
              <a:t> 지원하지 않는 노트북은 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</a:t>
            </a:r>
            <a:r>
              <a:rPr lang="ko-KR" altLang="en-US" sz="1400" dirty="0" smtClean="0">
                <a:latin typeface="+mn-ea"/>
              </a:rPr>
              <a:t>에 포함된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동글 리시버</a:t>
            </a:r>
            <a:r>
              <a:rPr lang="en-US" altLang="ko-KR" sz="1400" dirty="0" smtClean="0">
                <a:latin typeface="+mn-ea"/>
              </a:rPr>
              <a:t>(Bluetooth Dongle Receiver)</a:t>
            </a:r>
            <a:r>
              <a:rPr lang="ko-KR" altLang="en-US" sz="1400" dirty="0" smtClean="0">
                <a:latin typeface="+mn-ea"/>
              </a:rPr>
              <a:t>를 설치하여야 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400" dirty="0" smtClean="0">
                <a:latin typeface="+mn-ea"/>
              </a:rPr>
              <a:t>Bluetooth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Dongle </a:t>
            </a:r>
            <a:r>
              <a:rPr lang="ko-KR" altLang="en-US" sz="1400" dirty="0" smtClean="0">
                <a:latin typeface="+mn-ea"/>
              </a:rPr>
              <a:t>설치 방법은 아래와 같다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Bluetooth Dongle</a:t>
            </a:r>
            <a:r>
              <a:rPr lang="ko-KR" altLang="en-US" sz="1400" dirty="0" smtClean="0">
                <a:latin typeface="+mn-ea"/>
              </a:rPr>
              <a:t>을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컴퓨터</a:t>
            </a:r>
            <a:r>
              <a:rPr lang="en-US" altLang="ko-KR" sz="1400" dirty="0" smtClean="0">
                <a:latin typeface="+mn-ea"/>
              </a:rPr>
              <a:t> USB </a:t>
            </a:r>
            <a:r>
              <a:rPr lang="ko-KR" altLang="en-US" sz="1400" dirty="0" smtClean="0">
                <a:latin typeface="+mn-ea"/>
              </a:rPr>
              <a:t>포트에 장착한다</a:t>
            </a:r>
            <a:r>
              <a:rPr lang="en-US" altLang="ko-KR" sz="1400" b="1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9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9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최초 등록 시 장치 드라이버가 설치되어 있지 않은 경우에는 아래와 같은 메시지가 나온다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이후 장치 드라이버 소프트웨어를 자동으로 설치한다</a:t>
            </a:r>
            <a:r>
              <a:rPr lang="en-US" altLang="ko-KR" sz="1400" b="1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r>
              <a:rPr lang="en-US" altLang="ko-KR" sz="1400" dirty="0" smtClean="0">
                <a:latin typeface="+mn-ea"/>
              </a:rPr>
              <a:t>     </a:t>
            </a:r>
            <a:r>
              <a:rPr lang="ko-KR" altLang="en-US" sz="1400" dirty="0" smtClean="0">
                <a:latin typeface="+mn-ea"/>
              </a:rPr>
              <a:t>   </a:t>
            </a:r>
            <a:endParaRPr kumimoji="0" lang="ko-KR" altLang="en-US" sz="1400" i="0" dirty="0">
              <a:latin typeface="+mn-e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51481"/>
          <a:stretch/>
        </p:blipFill>
        <p:spPr bwMode="auto">
          <a:xfrm>
            <a:off x="927708" y="4617132"/>
            <a:ext cx="3377592" cy="14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31944" r="2593" b="8429"/>
          <a:stretch/>
        </p:blipFill>
        <p:spPr>
          <a:xfrm>
            <a:off x="5029929" y="1629040"/>
            <a:ext cx="1775349" cy="216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37917" r="4321" b="23472"/>
          <a:stretch/>
        </p:blipFill>
        <p:spPr>
          <a:xfrm>
            <a:off x="2425495" y="2227646"/>
            <a:ext cx="2023101" cy="15887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0" t="35758" r="36641" b="45343"/>
          <a:stretch/>
        </p:blipFill>
        <p:spPr bwMode="auto">
          <a:xfrm>
            <a:off x="4621914" y="4545340"/>
            <a:ext cx="50400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62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기기에서 대림아이스캔 </a:t>
            </a:r>
            <a:r>
              <a:rPr lang="en-US" altLang="ko-KR" sz="1400" dirty="0" smtClean="0">
                <a:latin typeface="+mn-ea"/>
              </a:rPr>
              <a:t>App.</a:t>
            </a:r>
            <a:r>
              <a:rPr lang="ko-KR" altLang="en-US" sz="1400" dirty="0" smtClean="0">
                <a:latin typeface="+mn-ea"/>
              </a:rPr>
              <a:t>을 실행한다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차량진단을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832252" y="1881260"/>
            <a:ext cx="2187000" cy="3888000"/>
            <a:chOff x="740532" y="1556792"/>
            <a:chExt cx="2700338" cy="4800600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32" y="1556792"/>
              <a:ext cx="2700338" cy="48006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1785741" y="1754066"/>
              <a:ext cx="612000" cy="630818"/>
            </a:xfrm>
            <a:prstGeom prst="roundRect">
              <a:avLst>
                <a:gd name="adj" fmla="val 20194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89" y="1892056"/>
            <a:ext cx="2160675" cy="384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32" y="1893256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69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77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정비를 원하는 차종을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대림 </a:t>
            </a:r>
            <a:r>
              <a:rPr lang="en-US" altLang="ko-KR" sz="1400" dirty="0" err="1" smtClean="0">
                <a:latin typeface="+mn-ea"/>
              </a:rPr>
              <a:t>i</a:t>
            </a:r>
            <a:r>
              <a:rPr lang="en-US" altLang="ko-KR" sz="1400" dirty="0" smtClean="0">
                <a:latin typeface="+mn-ea"/>
              </a:rPr>
              <a:t>-scan</a:t>
            </a:r>
            <a:r>
              <a:rPr lang="ko-KR" altLang="en-US" sz="1400" dirty="0" smtClean="0">
                <a:latin typeface="+mn-ea"/>
              </a:rPr>
              <a:t>을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선택한다</a:t>
            </a:r>
            <a:r>
              <a:rPr lang="en-US" altLang="ko-KR" sz="1400" dirty="0" smtClean="0">
                <a:latin typeface="+mn-ea"/>
              </a:rPr>
              <a:t>. </a:t>
            </a:r>
            <a:endParaRPr lang="en-US" altLang="ko-KR" sz="1400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자동으로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모듈과 </a:t>
            </a:r>
            <a:r>
              <a:rPr lang="ko-KR" altLang="en-US" sz="1400" dirty="0" err="1" smtClean="0">
                <a:latin typeface="+mn-ea"/>
              </a:rPr>
              <a:t>모바일</a:t>
            </a:r>
            <a:r>
              <a:rPr lang="ko-KR" altLang="en-US" sz="1400" dirty="0" smtClean="0">
                <a:latin typeface="+mn-ea"/>
              </a:rPr>
              <a:t> 기기가 통신 연결하며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차량 진단 모드로 진입한다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6" y="1965264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0" y="1965264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68" y="1965264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38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773729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고장코드를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현재 고장코드를 확인할 수 있다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정비를 완료하면 고장코드 소거 버튼을 누른다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고장코드 소거 여부를 확인한다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ko-KR" altLang="en-US" sz="1200" i="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0" y="2240868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3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872716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서비스 데이터를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서비스 데이터 항목 </a:t>
            </a:r>
            <a:r>
              <a:rPr kumimoji="0" lang="en-US" altLang="ko-KR" sz="1400" i="0" dirty="0" smtClean="0">
                <a:latin typeface="+mn-ea"/>
              </a:rPr>
              <a:t>: </a:t>
            </a:r>
            <a:r>
              <a:rPr kumimoji="0" lang="ko-KR" altLang="en-US" sz="1400" i="0" dirty="0" err="1" smtClean="0">
                <a:latin typeface="+mn-ea"/>
              </a:rPr>
              <a:t>명령공연비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목표공연비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실린더학습값</a:t>
            </a:r>
            <a:r>
              <a:rPr kumimoji="0" lang="en-US" altLang="ko-KR" sz="1400" i="0" dirty="0" smtClean="0">
                <a:latin typeface="+mn-ea"/>
              </a:rPr>
              <a:t>1, </a:t>
            </a:r>
            <a:r>
              <a:rPr kumimoji="0" lang="ko-KR" altLang="en-US" sz="1400" i="0" dirty="0" smtClean="0">
                <a:latin typeface="+mn-ea"/>
              </a:rPr>
              <a:t>연료분사시간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실린더 충전효율</a:t>
            </a:r>
            <a:r>
              <a:rPr kumimoji="0" lang="en-US" altLang="ko-KR" sz="1400" i="0" dirty="0" smtClean="0">
                <a:latin typeface="+mn-ea"/>
              </a:rPr>
              <a:t>1, </a:t>
            </a:r>
            <a:r>
              <a:rPr kumimoji="0" lang="ko-KR" altLang="en-US" sz="1400" i="0" dirty="0" smtClean="0">
                <a:latin typeface="+mn-ea"/>
              </a:rPr>
              <a:t>목표스텝모터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목표 </a:t>
            </a:r>
            <a:r>
              <a:rPr kumimoji="0" lang="en-US" altLang="ko-KR" sz="1400" i="0" dirty="0" smtClean="0">
                <a:latin typeface="+mn-ea"/>
              </a:rPr>
              <a:t>RPM, </a:t>
            </a:r>
            <a:r>
              <a:rPr kumimoji="0" lang="ko-KR" altLang="en-US" sz="1400" i="0" dirty="0" smtClean="0">
                <a:latin typeface="+mn-ea"/>
              </a:rPr>
              <a:t>현재고장코드</a:t>
            </a:r>
            <a:r>
              <a:rPr kumimoji="0" lang="en-US" altLang="ko-KR" sz="1400" i="0" dirty="0" smtClean="0">
                <a:latin typeface="+mn-ea"/>
              </a:rPr>
              <a:t> </a:t>
            </a:r>
            <a:r>
              <a:rPr kumimoji="0" lang="ko-KR" altLang="en-US" sz="1400" i="0" dirty="0" smtClean="0">
                <a:latin typeface="+mn-ea"/>
              </a:rPr>
              <a:t>개수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과거고장코드갯수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smtClean="0">
                <a:latin typeface="+mn-ea"/>
              </a:rPr>
              <a:t>엔진동작시간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명령점화진각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kumimoji="0" lang="ko-KR" altLang="en-US" sz="1400" i="0" dirty="0" err="1" smtClean="0">
                <a:latin typeface="+mn-ea"/>
              </a:rPr>
              <a:t>목표점화진각</a:t>
            </a:r>
            <a:r>
              <a:rPr kumimoji="0" lang="en-US" altLang="ko-KR" sz="1400" i="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목표점화시기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점화시간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대기압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냉각수온센서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흡기온도센서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배터리전압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err="1" smtClean="0">
                <a:latin typeface="+mn-ea"/>
              </a:rPr>
              <a:t>흡기압센서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산소센서</a:t>
            </a:r>
            <a:r>
              <a:rPr lang="en-US" altLang="ko-KR" sz="1400" dirty="0" smtClean="0">
                <a:latin typeface="+mn-ea"/>
              </a:rPr>
              <a:t>1, </a:t>
            </a:r>
            <a:r>
              <a:rPr lang="ko-KR" altLang="en-US" sz="1400" dirty="0" err="1" smtClean="0">
                <a:latin typeface="+mn-ea"/>
              </a:rPr>
              <a:t>엔진회전수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err="1" smtClean="0">
                <a:latin typeface="+mn-ea"/>
              </a:rPr>
              <a:t>스롯틀포지션센서</a:t>
            </a:r>
            <a:endParaRPr lang="en-US" altLang="ko-KR" sz="1400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0" lang="ko-KR" altLang="en-US" sz="1400" i="0" dirty="0" smtClean="0">
                <a:latin typeface="+mn-ea"/>
              </a:rPr>
              <a:t>서비스 데이터 항목 중 계측을 원하는 메뉴를 선택한다</a:t>
            </a:r>
            <a:r>
              <a:rPr kumimoji="0" lang="en-US" altLang="ko-KR" sz="1400" i="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데이터 보기를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kumimoji="0" lang="en-US" altLang="ko-KR" sz="1200" i="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784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서비스데이터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84" y="2853336"/>
            <a:ext cx="2025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80" y="2853336"/>
            <a:ext cx="2025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24" y="2853336"/>
            <a:ext cx="2025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995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966282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err="1" smtClean="0">
                <a:latin typeface="+mn-ea"/>
              </a:rPr>
              <a:t>액추에이터</a:t>
            </a:r>
            <a:r>
              <a:rPr lang="ko-KR" altLang="en-US" sz="1400" dirty="0" smtClean="0">
                <a:latin typeface="+mn-ea"/>
              </a:rPr>
              <a:t> 검사를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검사 항목을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선택을 누른다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784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서비스데이터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7" y="2276872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06" y="2276872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2276872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87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966282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시스템사양정보를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ECU</a:t>
            </a:r>
            <a:r>
              <a:rPr lang="ko-KR" altLang="en-US" sz="1400" dirty="0" smtClean="0">
                <a:latin typeface="+mn-ea"/>
              </a:rPr>
              <a:t>의 </a:t>
            </a:r>
            <a:r>
              <a:rPr lang="en-US" altLang="ko-KR" sz="1400" dirty="0" smtClean="0">
                <a:latin typeface="+mn-ea"/>
              </a:rPr>
              <a:t>Part Number, Model Number, Calibration ID</a:t>
            </a:r>
            <a:r>
              <a:rPr lang="ko-KR" altLang="en-US" sz="1400" dirty="0" smtClean="0">
                <a:latin typeface="+mn-ea"/>
              </a:rPr>
              <a:t>를 확인 할 수 있다</a:t>
            </a:r>
            <a:r>
              <a:rPr lang="en-US" altLang="ko-KR" sz="1200" dirty="0" smtClean="0">
                <a:latin typeface="+mn-ea"/>
              </a:rPr>
              <a:t>.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2989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시스템사양정보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8" y="2096852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2096852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42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auto">
          <a:xfrm>
            <a:off x="453443" y="966282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ECU </a:t>
            </a:r>
            <a:r>
              <a:rPr lang="ko-KR" altLang="en-US" sz="1400" dirty="0" err="1" smtClean="0">
                <a:latin typeface="+mn-ea"/>
              </a:rPr>
              <a:t>학습값</a:t>
            </a:r>
            <a:r>
              <a:rPr lang="ko-KR" altLang="en-US" sz="1400" dirty="0" smtClean="0">
                <a:latin typeface="+mn-ea"/>
              </a:rPr>
              <a:t> 초기화를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400" dirty="0" smtClean="0">
                <a:latin typeface="+mn-ea"/>
              </a:rPr>
              <a:t>ECU </a:t>
            </a:r>
            <a:r>
              <a:rPr lang="ko-KR" altLang="en-US" sz="1400" dirty="0" err="1" smtClean="0">
                <a:latin typeface="+mn-ea"/>
              </a:rPr>
              <a:t>학습값</a:t>
            </a:r>
            <a:r>
              <a:rPr lang="ko-KR" altLang="en-US" sz="1400" dirty="0" smtClean="0">
                <a:latin typeface="+mn-ea"/>
              </a:rPr>
              <a:t> 초기화를 원하는 경우 계속하기를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400" dirty="0" smtClean="0">
                <a:latin typeface="+mn-ea"/>
              </a:rPr>
              <a:t>초기화 버튼을 선택한다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 smtClean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2480" y="534162"/>
            <a:ext cx="3358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차량진단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– ECU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학습값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초기화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44" y="2276872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32" y="2291640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36" y="2292896"/>
            <a:ext cx="2160000" cy="3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08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509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설정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방법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5. Bluetooth </a:t>
            </a:r>
            <a:r>
              <a:rPr lang="ko-KR" altLang="en-US" sz="1400" dirty="0" smtClean="0">
                <a:latin typeface="+mn-ea"/>
              </a:rPr>
              <a:t>장치 소프트웨어를 설치한다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6. Bluetooth </a:t>
            </a:r>
            <a:r>
              <a:rPr lang="ko-KR" altLang="en-US" sz="1400" dirty="0" smtClean="0">
                <a:latin typeface="+mn-ea"/>
              </a:rPr>
              <a:t>설치가 완료되면 우측에 </a:t>
            </a:r>
            <a:r>
              <a:rPr lang="ko-KR" altLang="en-US" sz="1400" dirty="0" err="1" smtClean="0">
                <a:latin typeface="+mn-ea"/>
              </a:rPr>
              <a:t>블루투스</a:t>
            </a:r>
            <a:r>
              <a:rPr lang="ko-KR" altLang="en-US" sz="1400" dirty="0" smtClean="0">
                <a:latin typeface="+mn-ea"/>
              </a:rPr>
              <a:t> 표시가 나타난다</a:t>
            </a:r>
            <a:r>
              <a:rPr lang="en-US" altLang="ko-KR" sz="1400" dirty="0" smtClean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5" t="35764" r="36624" b="40788"/>
          <a:stretch/>
        </p:blipFill>
        <p:spPr bwMode="auto">
          <a:xfrm>
            <a:off x="1712783" y="1171439"/>
            <a:ext cx="3528249" cy="168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3213336"/>
            <a:ext cx="576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6770011" y="5968330"/>
            <a:ext cx="252171" cy="25202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55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2480" y="534162"/>
            <a:ext cx="3509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블루투스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(Bluetooth)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설정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방법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52500" y="879363"/>
            <a:ext cx="920941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7. </a:t>
            </a:r>
            <a:r>
              <a:rPr lang="ko-KR" altLang="en-US" sz="1400" dirty="0" smtClean="0">
                <a:latin typeface="+mn-ea"/>
              </a:rPr>
              <a:t>장치관리자에서 </a:t>
            </a:r>
            <a:r>
              <a:rPr lang="en-US" altLang="ko-KR" sz="1400" dirty="0" smtClean="0">
                <a:latin typeface="+mn-ea"/>
              </a:rPr>
              <a:t>Bluetooth</a:t>
            </a:r>
            <a:r>
              <a:rPr lang="ko-KR" altLang="en-US" sz="1400" dirty="0" smtClean="0">
                <a:latin typeface="+mn-ea"/>
              </a:rPr>
              <a:t>의 설치 여부를 확인한다</a:t>
            </a:r>
            <a:r>
              <a:rPr lang="en-US" altLang="ko-KR" sz="14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- </a:t>
            </a:r>
            <a:r>
              <a:rPr lang="ko-KR" altLang="en-US" sz="1400" dirty="0" smtClean="0">
                <a:latin typeface="+mn-ea"/>
              </a:rPr>
              <a:t>바탕화면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err="1" smtClean="0">
                <a:latin typeface="+mn-ea"/>
              </a:rPr>
              <a:t>내컴퓨터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마우스 </a:t>
            </a:r>
            <a:r>
              <a:rPr lang="ko-KR" altLang="en-US" sz="1400" dirty="0" err="1" smtClean="0">
                <a:latin typeface="+mn-ea"/>
              </a:rPr>
              <a:t>우클릭</a:t>
            </a:r>
            <a:r>
              <a:rPr lang="ko-KR" altLang="en-US" sz="1400" dirty="0" smtClean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– </a:t>
            </a:r>
            <a:r>
              <a:rPr lang="ko-KR" altLang="en-US" sz="1400" dirty="0" smtClean="0">
                <a:latin typeface="+mn-ea"/>
              </a:rPr>
              <a:t>속성 클릭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  <a:p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  </a:t>
            </a:r>
            <a:endParaRPr kumimoji="0" lang="ko-KR" altLang="en-US" sz="1200" i="0" dirty="0">
              <a:latin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37" y="1700808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73000" y="44624"/>
            <a:ext cx="2843796" cy="31892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대림 </a:t>
            </a:r>
            <a:r>
              <a:rPr lang="en-US" altLang="ko-KR" dirty="0" err="1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i</a:t>
            </a:r>
            <a:r>
              <a:rPr lang="en-US" altLang="ko-KR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-scan </a:t>
            </a:r>
            <a:r>
              <a:rPr lang="ko-KR" altLang="en-US" dirty="0" smtClean="0">
                <a:solidFill>
                  <a:schemeClr val="bg1"/>
                </a:solidFill>
                <a:latin typeface="굴림" pitchFamily="50" charset="-127"/>
                <a:ea typeface="굴림" pitchFamily="50" charset="-127"/>
              </a:rPr>
              <a:t>사용 매뉴얼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9B3D57-B1F2-4EDA-A502-5516B820E629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13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경영기획팀 템플릿">
  <a:themeElements>
    <a:clrScheme name="대림산업 테마 색">
      <a:dk1>
        <a:srgbClr val="000000"/>
      </a:dk1>
      <a:lt1>
        <a:srgbClr val="FFFFFF"/>
      </a:lt1>
      <a:dk2>
        <a:srgbClr val="CECECE"/>
      </a:dk2>
      <a:lt2>
        <a:srgbClr val="919191"/>
      </a:lt2>
      <a:accent1>
        <a:srgbClr val="666666"/>
      </a:accent1>
      <a:accent2>
        <a:srgbClr val="A1A1A1"/>
      </a:accent2>
      <a:accent3>
        <a:srgbClr val="1B2E5A"/>
      </a:accent3>
      <a:accent4>
        <a:srgbClr val="008BB0"/>
      </a:accent4>
      <a:accent5>
        <a:srgbClr val="E87E00"/>
      </a:accent5>
      <a:accent6>
        <a:srgbClr val="5C4637"/>
      </a:accent6>
      <a:hlink>
        <a:srgbClr val="002060"/>
      </a:hlink>
      <a:folHlink>
        <a:srgbClr val="C0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lIns="36000" tIns="36000" rIns="36000" bIns="36000" rtlCol="0" anchor="ctr"/>
      <a:lstStyle>
        <a:defPPr algn="ctr" latinLnBrk="0">
          <a:spcBef>
            <a:spcPct val="50000"/>
          </a:spcBef>
          <a:defRPr sz="1200" b="0" smtClean="0">
            <a:latin typeface="맑은 고딕" pitchFamily="50" charset="-127"/>
            <a:ea typeface="맑은 고딕" pitchFamily="50" charset="-127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 anchor="t"/>
      <a:lstStyle>
        <a:defPPr marL="228600" indent="-228600">
          <a:lnSpc>
            <a:spcPct val="150000"/>
          </a:lnSpc>
          <a:buAutoNum type="arabicPeriod"/>
          <a:defRPr sz="1200" dirty="0" smtClean="0">
            <a:latin typeface="+mn-e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PT 표준양식" ma:contentTypeID="0x01010085ECDA5084D1774B8282ECA3F0BC450D00C078695C76F30143BAB57C67EBA107B6" ma:contentTypeVersion="3" ma:contentTypeDescription="경영개선팀, BPI, 정보시스템실의 PPT 표준양식입니다." ma:contentTypeScope="" ma:versionID="21d093a6b96aa7f649f098d9acf829a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b4c3119fbf5fe144d0c2282e37720c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3115C5-BC95-4447-9088-93F5383B7C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13F09F-34E8-431F-A80C-B4A6511288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244CC0-3040-4242-8F36-8023AF770CF8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6068</TotalTime>
  <Words>2685</Words>
  <Application>Microsoft Office PowerPoint</Application>
  <PresentationFormat>A4 용지(210x297mm)</PresentationFormat>
  <Paragraphs>995</Paragraphs>
  <Slides>76</Slides>
  <Notes>75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76</vt:i4>
      </vt:variant>
    </vt:vector>
  </HeadingPairs>
  <TitlesOfParts>
    <vt:vector size="79" baseType="lpstr">
      <vt:lpstr>경영기획팀 템플릿</vt:lpstr>
      <vt:lpstr>디자인 사용자 지정</vt:lpstr>
      <vt:lpstr>1_디자인 사용자 지정</vt:lpstr>
      <vt:lpstr>PowerPoint 프레젠테이션</vt:lpstr>
      <vt:lpstr>PowerPoint 프레젠테이션</vt:lpstr>
      <vt:lpstr>대림 i-scan 설치 방법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대림 i-scan 컴퓨터 버전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대림 i-scan 사용 매뉴얼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대림 i-scan 모바일기기 버전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옥용재</Manager>
  <Company>대림산업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권순태(Kwon Soon-tae)</dc:creator>
  <cp:lastModifiedBy>master</cp:lastModifiedBy>
  <cp:revision>409</cp:revision>
  <cp:lastPrinted>2016-02-25T08:39:09Z</cp:lastPrinted>
  <dcterms:created xsi:type="dcterms:W3CDTF">2012-12-12T04:21:44Z</dcterms:created>
  <dcterms:modified xsi:type="dcterms:W3CDTF">2016-03-18T05:57:40Z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0x01010085ECDA5084D1774B8282ECA3F0BC450D00C078695C76F30143BAB57C67EBA107B6</vt:lpwstr>
  </property>
</Properties>
</file>